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2" r:id="rId3"/>
    <p:sldId id="270" r:id="rId4"/>
    <p:sldId id="257" r:id="rId5"/>
    <p:sldId id="265" r:id="rId6"/>
    <p:sldId id="258" r:id="rId7"/>
    <p:sldId id="264" r:id="rId8"/>
    <p:sldId id="263" r:id="rId9"/>
    <p:sldId id="259" r:id="rId10"/>
    <p:sldId id="262" r:id="rId11"/>
    <p:sldId id="260" r:id="rId12"/>
    <p:sldId id="266" r:id="rId13"/>
    <p:sldId id="267" r:id="rId14"/>
    <p:sldId id="271" r:id="rId15"/>
    <p:sldId id="261" r:id="rId16"/>
    <p:sldId id="268" r:id="rId17"/>
    <p:sldId id="269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C1F747"/>
    <a:srgbClr val="004FEE"/>
    <a:srgbClr val="190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C152A-6084-4EA3-BBDF-14C82F471D8C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5FE6B-F626-41EA-949D-C2A85512CA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751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693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948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24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888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81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121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866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544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36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5FE6B-F626-41EA-949D-C2A85512CA2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545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円/楕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円/楕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コンテンツ プレースホルダー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ー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円/楕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8A34E50-5128-45B6-A446-E5E5824704F1}" type="datetimeFigureOut">
              <a:rPr kumimoji="1" lang="ja-JP" altLang="en-US" smtClean="0"/>
              <a:t>2014/1/7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円/楕円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10C69CC-D87E-45CA-B574-C91CE04EC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23728" y="1484784"/>
            <a:ext cx="6172200" cy="1894362"/>
          </a:xfrm>
        </p:spPr>
        <p:txBody>
          <a:bodyPr>
            <a:normAutofit fontScale="90000"/>
          </a:bodyPr>
          <a:lstStyle/>
          <a:p>
            <a:r>
              <a:rPr kumimoji="1" lang="zh-CN" altLang="en-US" sz="7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艾琳</a:t>
            </a:r>
            <a:r>
              <a:rPr kumimoji="1" lang="zh-CN" altLang="en-US" sz="73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学日语</a:t>
            </a:r>
            <a:r>
              <a:rPr kumimoji="1" lang="en-US" altLang="zh-CN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/>
            </a:r>
            <a:br>
              <a:rPr kumimoji="1" lang="en-US" altLang="zh-CN" sz="5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</a:br>
            <a:r>
              <a:rPr kumimoji="1" lang="en-US" altLang="zh-CN" b="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  <a:t/>
            </a:r>
            <a:br>
              <a:rPr kumimoji="1" lang="en-US" altLang="zh-CN" b="0" dirty="0" smtClean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rPr>
            </a:br>
            <a:r>
              <a:rPr lang="ja-JP" altLang="en-US" sz="4000" b="0" dirty="0" smtClean="0">
                <a:solidFill>
                  <a:srgbClr val="C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第一外国語授業での使用例</a:t>
            </a:r>
            <a:endParaRPr kumimoji="1" lang="ja-JP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pic>
        <p:nvPicPr>
          <p:cNvPr id="1026" name="Picture 2" descr="\\SERVER02\shared files\d. adviser\中等教育\活動集・エリン作成\1109-エリン教科書作成\イラスト・画像データ\Erin\Erin_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23985"/>
            <a:ext cx="1584176" cy="288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02\shared files\d. adviser\中等教育\活動集・エリン作成\1109-エリン教科書作成\イラスト・画像データ\Honigon\Honigon_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08393"/>
            <a:ext cx="1433334" cy="189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06005" y="81638"/>
            <a:ext cx="1944216" cy="792117"/>
          </a:xfrm>
        </p:spPr>
        <p:txBody>
          <a:bodyPr/>
          <a:lstStyle/>
          <a:p>
            <a:r>
              <a:rPr kumimoji="1" lang="zh-CN" altLang="en-US" dirty="0" smtClean="0"/>
              <a:t>小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8870"/>
            <a:ext cx="4392488" cy="632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DELL\AppData\Local\Temp\ksohtml\wps_clip_image-255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24063" cy="62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79512" y="124472"/>
            <a:ext cx="331236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第１３課　叙述推測的事情</a:t>
            </a:r>
            <a:endParaRPr kumimoji="1" lang="ja-JP" altLang="en-US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55776" y="464495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めぐみ</a:t>
            </a:r>
            <a:endParaRPr kumimoji="1" lang="en-US" altLang="ja-JP" sz="1200" dirty="0" smtClean="0"/>
          </a:p>
          <a:p>
            <a:r>
              <a:rPr lang="ja-JP" altLang="en-US" sz="1200" dirty="0"/>
              <a:t>来ない</a:t>
            </a:r>
            <a:r>
              <a:rPr lang="ja-JP" altLang="en-US" sz="1200" dirty="0" smtClean="0"/>
              <a:t>ね</a:t>
            </a:r>
            <a:r>
              <a:rPr lang="ja-JP" altLang="en-US" sz="1200" dirty="0"/>
              <a:t>。</a:t>
            </a:r>
            <a:endParaRPr kumimoji="1"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1880" y="220486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めずらしいなあ。</a:t>
            </a:r>
            <a:endParaRPr lang="en-US" altLang="ja-JP" sz="1200" dirty="0" smtClean="0"/>
          </a:p>
          <a:p>
            <a:r>
              <a:rPr kumimoji="1" lang="ja-JP" altLang="en-US" sz="1200" dirty="0"/>
              <a:t>めぐみのほう</a:t>
            </a:r>
            <a:r>
              <a:rPr kumimoji="1" lang="ja-JP" altLang="en-US" sz="1200" dirty="0" smtClean="0"/>
              <a:t>が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おそいなんて。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031940" y="1752848"/>
            <a:ext cx="47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うん</a:t>
            </a:r>
            <a:r>
              <a:rPr lang="ja-JP" altLang="en-US" sz="1200" dirty="0"/>
              <a:t>、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79912" y="317877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出ないの</a:t>
            </a:r>
            <a:r>
              <a:rPr lang="ja-JP" altLang="en-US" sz="1200" dirty="0"/>
              <a:t>？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486916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何</a:t>
            </a:r>
            <a:r>
              <a:rPr lang="ja-JP" altLang="en-US" sz="1200" dirty="0" smtClean="0"/>
              <a:t>か</a:t>
            </a:r>
            <a:endParaRPr lang="en-US" altLang="ja-JP" sz="1200" dirty="0" smtClean="0"/>
          </a:p>
          <a:p>
            <a:r>
              <a:rPr lang="ja-JP" altLang="en-US" sz="1200" dirty="0"/>
              <a:t>あった</a:t>
            </a:r>
            <a:r>
              <a:rPr lang="ja-JP" altLang="en-US" sz="1200" dirty="0" smtClean="0"/>
              <a:t>の</a:t>
            </a:r>
            <a:endParaRPr lang="en-US" altLang="ja-JP" sz="1200" dirty="0" smtClean="0"/>
          </a:p>
          <a:p>
            <a:r>
              <a:rPr lang="ja-JP" altLang="en-US" sz="1200" dirty="0" smtClean="0"/>
              <a:t>かなあ・・・。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47864" y="5053826"/>
            <a:ext cx="115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</a:rPr>
              <a:t>（　　　　　　　　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ja-JP" altLang="en-US" sz="1200" b="1" dirty="0" smtClean="0">
                <a:solidFill>
                  <a:srgbClr val="FF0000"/>
                </a:solidFill>
              </a:rPr>
              <a:t>かも</a:t>
            </a:r>
            <a:r>
              <a:rPr lang="ja-JP" altLang="en-US" sz="1200" b="1" dirty="0">
                <a:solidFill>
                  <a:srgbClr val="FF0000"/>
                </a:solidFill>
              </a:rPr>
              <a:t>しれないね</a:t>
            </a:r>
            <a:r>
              <a:rPr lang="ja-JP" altLang="en-US" sz="1200" b="1" dirty="0" smtClean="0">
                <a:solidFill>
                  <a:srgbClr val="FF0000"/>
                </a:solidFill>
              </a:rPr>
              <a:t>。</a:t>
            </a:r>
            <a:endParaRPr kumimoji="1"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16016" y="343599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うん・・・。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516216" y="43447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あ</a:t>
            </a:r>
            <a:r>
              <a:rPr lang="ja-JP" altLang="en-US" sz="1200" dirty="0" smtClean="0"/>
              <a:t>、メール</a:t>
            </a:r>
            <a:r>
              <a:rPr lang="ja-JP" altLang="en-US" sz="1200" dirty="0" err="1" smtClean="0"/>
              <a:t>！。</a:t>
            </a:r>
            <a:endParaRPr kumimoji="1" lang="ja-JP" altLang="en-US" sz="1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16388" y="2509492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/>
              <a:t>えー</a:t>
            </a:r>
            <a:r>
              <a:rPr lang="ja-JP" altLang="en-US" sz="2000" b="1" i="1" dirty="0" smtClean="0"/>
              <a:t>！</a:t>
            </a:r>
            <a:endParaRPr kumimoji="1" lang="ja-JP" altLang="en-US" sz="20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740352" y="371703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ねえ</a:t>
            </a:r>
            <a:r>
              <a:rPr lang="ja-JP" altLang="en-US" sz="1200" dirty="0" smtClean="0"/>
              <a:t>、みて</a:t>
            </a:r>
            <a:r>
              <a:rPr lang="ja-JP" altLang="en-US" sz="1200" dirty="0"/>
              <a:t>よ、</a:t>
            </a:r>
            <a:r>
              <a:rPr lang="ja-JP" altLang="en-US" sz="1200" dirty="0" smtClean="0"/>
              <a:t>これ！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16016" y="5954960"/>
            <a:ext cx="127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</a:rPr>
              <a:t>（　</a:t>
            </a:r>
            <a:r>
              <a:rPr kumimoji="1" lang="ja-JP" altLang="en-US" sz="1200" b="1" dirty="0" smtClean="0">
                <a:solidFill>
                  <a:srgbClr val="FF0000"/>
                </a:solidFill>
              </a:rPr>
              <a:t>　　　　　　　</a:t>
            </a:r>
            <a:r>
              <a:rPr kumimoji="1" lang="en-US" altLang="ja-JP" sz="1200" b="1" dirty="0" smtClean="0">
                <a:solidFill>
                  <a:srgbClr val="FF0000"/>
                </a:solidFill>
              </a:rPr>
              <a:t>)</a:t>
            </a:r>
          </a:p>
          <a:p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52320" y="440749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もー</a:t>
            </a:r>
            <a:r>
              <a:rPr lang="ja-JP" altLang="en-US" sz="1200" dirty="0" smtClean="0"/>
              <a:t>！</a:t>
            </a:r>
            <a:endParaRPr lang="en-US" altLang="ja-JP" sz="1200" dirty="0" smtClean="0"/>
          </a:p>
          <a:p>
            <a:r>
              <a:rPr kumimoji="1" lang="ja-JP" altLang="en-US" sz="1200" dirty="0" smtClean="0"/>
              <a:t>まったく・・・。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49760" y="285119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小惠还不来呀！   是啊，真是见</a:t>
            </a:r>
            <a:r>
              <a:rPr lang="ja-JP" altLang="en-US" sz="1200" dirty="0" err="1" smtClean="0"/>
              <a:t>。</a:t>
            </a:r>
            <a:r>
              <a:rPr lang="zh-CN" altLang="en-US" sz="1200" dirty="0" smtClean="0"/>
              <a:t>她怎么会晚到呢？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91880" y="4620388"/>
            <a:ext cx="1181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没人接电话吗？</a:t>
            </a:r>
            <a:endParaRPr kumimoji="1"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2721" y="6534128"/>
            <a:ext cx="2911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是不是出什么事了啊</a:t>
            </a:r>
            <a:r>
              <a:rPr lang="ja-JP" altLang="en-US" sz="1200" dirty="0"/>
              <a:t>・・・</a:t>
            </a:r>
            <a:r>
              <a:rPr lang="ja-JP" altLang="en-US" sz="1200" dirty="0" smtClean="0"/>
              <a:t>。</a:t>
            </a:r>
            <a:endParaRPr lang="ja-JP" altLang="en-US" sz="12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51823" y="2204863"/>
            <a:ext cx="1583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啊，来短信来了！</a:t>
            </a:r>
            <a:endParaRPr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16388" y="4184868"/>
            <a:ext cx="1583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啊！</a:t>
            </a:r>
            <a:endParaRPr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67756" y="4163040"/>
            <a:ext cx="126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哎！你看，这个。</a:t>
            </a:r>
            <a:endParaRPr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447892" y="6523620"/>
            <a:ext cx="126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哎！真是的</a:t>
            </a:r>
            <a:r>
              <a:rPr lang="ja-JP" altLang="en-US" sz="1200" dirty="0" smtClean="0"/>
              <a:t>・・・</a:t>
            </a:r>
            <a:r>
              <a:rPr lang="zh-CN" altLang="en-US" sz="1200" dirty="0" smtClean="0"/>
              <a:t> </a:t>
            </a:r>
            <a:endParaRPr lang="ja-JP" altLang="en-US" sz="1200" dirty="0"/>
          </a:p>
        </p:txBody>
      </p:sp>
      <p:sp>
        <p:nvSpPr>
          <p:cNvPr id="26" name="角丸四角形吹き出し 25"/>
          <p:cNvSpPr/>
          <p:nvPr/>
        </p:nvSpPr>
        <p:spPr>
          <a:xfrm>
            <a:off x="-93786" y="1237759"/>
            <a:ext cx="2494148" cy="1584176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 smtClean="0">
                <a:solidFill>
                  <a:srgbClr val="FF0000"/>
                </a:solidFill>
                <a:latin typeface="HGPｺﾞｼｯｸE" pitchFamily="50" charset="-128"/>
                <a:ea typeface="HGPｺﾞｼｯｸE" pitchFamily="50" charset="-128"/>
              </a:rPr>
              <a:t>（　　　）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にどんな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ことばが入りますか。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予測</a:t>
            </a:r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してから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、</a:t>
            </a:r>
            <a:r>
              <a:rPr lang="en-US" altLang="ja-JP" sz="2000" b="1" dirty="0" smtClean="0">
                <a:latin typeface="HGPｺﾞｼｯｸE" pitchFamily="50" charset="-128"/>
                <a:ea typeface="HGPｺﾞｼｯｸE" pitchFamily="50" charset="-128"/>
              </a:rPr>
              <a:t>DVD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を見てみましょう。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29310" y="2204862"/>
            <a:ext cx="1583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嗯</a:t>
            </a:r>
            <a:r>
              <a:rPr lang="ja-JP" altLang="en-US" sz="1200" dirty="0" smtClean="0"/>
              <a:t>・・・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386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使用例４．会話練習に使う</a:t>
            </a:r>
            <a:endParaRPr kumimoji="1" lang="ja-JP" altLang="en-US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dirty="0">
                <a:latin typeface="HGPｺﾞｼｯｸE" pitchFamily="50" charset="-128"/>
                <a:ea typeface="HGPｺﾞｼｯｸE" pitchFamily="50" charset="-128"/>
              </a:rPr>
              <a:t>基本スキット／応用スキット</a:t>
            </a:r>
            <a:r>
              <a:rPr lang="ja-JP" altLang="en-US" dirty="0"/>
              <a:t>　・・</a:t>
            </a:r>
            <a:r>
              <a:rPr lang="ja-JP" altLang="en-US" dirty="0" smtClean="0"/>
              <a:t>・時間：</a:t>
            </a:r>
            <a:r>
              <a:rPr lang="en-US" altLang="ja-JP" dirty="0" smtClean="0"/>
              <a:t>1</a:t>
            </a:r>
            <a:r>
              <a:rPr lang="ja-JP" altLang="en-US" dirty="0"/>
              <a:t>分半～</a:t>
            </a:r>
            <a:r>
              <a:rPr lang="en-US" altLang="ja-JP" dirty="0"/>
              <a:t>2</a:t>
            </a:r>
            <a:r>
              <a:rPr lang="ja-JP" altLang="en-US" dirty="0" smtClean="0"/>
              <a:t>分</a:t>
            </a:r>
            <a:endParaRPr kumimoji="1" lang="en-US" altLang="ja-JP" dirty="0" smtClean="0"/>
          </a:p>
          <a:p>
            <a:r>
              <a:rPr kumimoji="1"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ロールプレイ</a:t>
            </a:r>
            <a:endParaRPr kumimoji="1" lang="en-US" altLang="ja-JP" dirty="0" smtClean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アフレコ</a:t>
            </a:r>
            <a:r>
              <a:rPr lang="zh-CN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（配音</a:t>
            </a:r>
            <a:r>
              <a:rPr lang="en-US" altLang="zh-CN" dirty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  <a:endParaRPr lang="en-US" altLang="ja-JP" dirty="0" smtClean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シャドーイング</a:t>
            </a:r>
            <a:r>
              <a:rPr kumimoji="1" lang="ja-JP" altLang="en-US" b="1" dirty="0" smtClean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</a:t>
            </a:r>
            <a:r>
              <a:rPr kumimoji="1" lang="zh-CN" altLang="en-US" b="1" dirty="0" smtClean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影子练习）</a:t>
            </a:r>
            <a:endParaRPr kumimoji="1" lang="en-US" altLang="ja-JP" b="1" dirty="0" smtClean="0">
              <a:solidFill>
                <a:srgbClr val="00B0F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ja-JP" altLang="en-US" dirty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会話</a:t>
            </a:r>
            <a:r>
              <a:rPr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表現の練習</a:t>
            </a:r>
            <a:endParaRPr kumimoji="1" lang="en-US" altLang="ja-JP" dirty="0" smtClean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終助詞「～ね」「～よ」「～な」「～さ」・・・の練習</a:t>
            </a:r>
            <a:endParaRPr kumimoji="1" lang="ja-JP" altLang="en-US" dirty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647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3410" y="197766"/>
            <a:ext cx="7467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ロールプレイ</a:t>
            </a:r>
            <a:r>
              <a:rPr kumimoji="1" lang="ja-JP" altLang="en-US" dirty="0" smtClean="0"/>
              <a:t>　　点菜　上級編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4431" r="603" b="8783"/>
          <a:stretch/>
        </p:blipFill>
        <p:spPr bwMode="auto">
          <a:xfrm>
            <a:off x="2555776" y="1340767"/>
            <a:ext cx="3907782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コンテンツ プレースホルダー 4"/>
          <p:cNvPicPr>
            <a:picLocks noGrp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23" y="4193806"/>
            <a:ext cx="3916935" cy="25645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2703167" y="1005658"/>
            <a:ext cx="293133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第１２課</a:t>
            </a:r>
            <a:r>
              <a:rPr kumimoji="1" lang="zh-CN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zh-CN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点菜</a:t>
            </a:r>
            <a:r>
              <a:rPr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基本スキット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09767" y="4067804"/>
            <a:ext cx="153849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第１２課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r>
              <a:rPr lang="ja-JP" altLang="en-US" b="1" dirty="0">
                <a:solidFill>
                  <a:schemeClr val="bg1"/>
                </a:solidFill>
              </a:rPr>
              <a:t>活動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434226" y="1336283"/>
            <a:ext cx="2952328" cy="1080120"/>
          </a:xfrm>
          <a:prstGeom prst="wedgeRoundRectCallout">
            <a:avLst>
              <a:gd name="adj1" fmla="val -62341"/>
              <a:gd name="adj2" fmla="val 165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/>
              <a:t>いらっしゃいませ、</a:t>
            </a:r>
            <a:endParaRPr lang="en-US" altLang="ja-JP" b="1" dirty="0" smtClean="0"/>
          </a:p>
          <a:p>
            <a:r>
              <a:rPr lang="ja-JP" altLang="en-US" b="1" dirty="0" smtClean="0"/>
              <a:t>こんにちは</a:t>
            </a:r>
            <a:r>
              <a:rPr kumimoji="1" lang="ja-JP" altLang="en-US" b="1" dirty="0" smtClean="0"/>
              <a:t>。</a:t>
            </a:r>
            <a:endParaRPr kumimoji="1" lang="en-US" altLang="ja-JP" b="1" dirty="0" smtClean="0"/>
          </a:p>
          <a:p>
            <a:r>
              <a:rPr lang="ja-JP" altLang="en-US" b="1" dirty="0"/>
              <a:t>お決まり</a:t>
            </a:r>
            <a:r>
              <a:rPr lang="ja-JP" altLang="en-US" b="1" dirty="0" smtClean="0"/>
              <a:t>でしたら、どうぞ。</a:t>
            </a:r>
            <a:endParaRPr kumimoji="1" lang="ja-JP" altLang="en-US" b="1" dirty="0"/>
          </a:p>
        </p:txBody>
      </p:sp>
      <p:sp>
        <p:nvSpPr>
          <p:cNvPr id="9" name="角丸四角形吹き出し 8"/>
          <p:cNvSpPr/>
          <p:nvPr/>
        </p:nvSpPr>
        <p:spPr>
          <a:xfrm>
            <a:off x="5631128" y="1628799"/>
            <a:ext cx="2952328" cy="1080120"/>
          </a:xfrm>
          <a:prstGeom prst="wedgeRoundRectCallout">
            <a:avLst>
              <a:gd name="adj1" fmla="val 66064"/>
              <a:gd name="adj2" fmla="val 2634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/>
              <a:t>チョコレートを１つと、あと</a:t>
            </a:r>
            <a:endParaRPr lang="en-US" altLang="ja-JP" b="1" dirty="0" smtClean="0"/>
          </a:p>
          <a:p>
            <a:r>
              <a:rPr lang="ja-JP" altLang="en-US" b="1" dirty="0" smtClean="0"/>
              <a:t>アイスティーをください。</a:t>
            </a:r>
            <a:endParaRPr lang="en-US" altLang="ja-JP" b="1" dirty="0" smtClean="0"/>
          </a:p>
        </p:txBody>
      </p:sp>
      <p:sp>
        <p:nvSpPr>
          <p:cNvPr id="10" name="角丸四角形吹き出し 9"/>
          <p:cNvSpPr/>
          <p:nvPr/>
        </p:nvSpPr>
        <p:spPr>
          <a:xfrm>
            <a:off x="539552" y="2780928"/>
            <a:ext cx="1584176" cy="614747"/>
          </a:xfrm>
          <a:prstGeom prst="wedgeRoundRectCallout">
            <a:avLst>
              <a:gd name="adj1" fmla="val -62341"/>
              <a:gd name="adj2" fmla="val 165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/>
              <a:t>お客様</a:t>
            </a:r>
            <a:r>
              <a:rPr lang="ja-JP" altLang="en-US" b="1" dirty="0" smtClean="0"/>
              <a:t>は？</a:t>
            </a:r>
            <a:endParaRPr kumimoji="1" lang="ja-JP" altLang="en-US" b="1" dirty="0"/>
          </a:p>
        </p:txBody>
      </p:sp>
      <p:sp>
        <p:nvSpPr>
          <p:cNvPr id="11" name="角丸四角形吹き出し 10"/>
          <p:cNvSpPr/>
          <p:nvPr/>
        </p:nvSpPr>
        <p:spPr>
          <a:xfrm>
            <a:off x="5624438" y="2826200"/>
            <a:ext cx="3199854" cy="1250872"/>
          </a:xfrm>
          <a:prstGeom prst="wedgeRoundRectCallout">
            <a:avLst>
              <a:gd name="adj1" fmla="val 50393"/>
              <a:gd name="adj2" fmla="val 56999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/>
              <a:t>えーと・・</a:t>
            </a:r>
            <a:r>
              <a:rPr lang="ja-JP" altLang="en-US" b="1" dirty="0" smtClean="0"/>
              <a:t>・私は・・・。</a:t>
            </a:r>
            <a:endParaRPr lang="en-US" altLang="ja-JP" b="1" dirty="0" smtClean="0"/>
          </a:p>
          <a:p>
            <a:r>
              <a:rPr lang="ja-JP" altLang="en-US" b="1" dirty="0"/>
              <a:t>このドーナツ</a:t>
            </a:r>
            <a:r>
              <a:rPr lang="ja-JP" altLang="en-US" b="1" dirty="0" smtClean="0"/>
              <a:t>を１つください。</a:t>
            </a:r>
            <a:endParaRPr lang="en-US" altLang="ja-JP" b="1" dirty="0" smtClean="0"/>
          </a:p>
          <a:p>
            <a:r>
              <a:rPr lang="ja-JP" altLang="en-US" b="1" dirty="0" smtClean="0"/>
              <a:t>それから・・・これも１つください。</a:t>
            </a:r>
            <a:endParaRPr lang="en-US" altLang="ja-JP" b="1" dirty="0" smtClean="0"/>
          </a:p>
        </p:txBody>
      </p:sp>
      <p:sp>
        <p:nvSpPr>
          <p:cNvPr id="12" name="角丸四角形吹き出し 11"/>
          <p:cNvSpPr/>
          <p:nvPr/>
        </p:nvSpPr>
        <p:spPr>
          <a:xfrm>
            <a:off x="395536" y="4067803"/>
            <a:ext cx="2482130" cy="614747"/>
          </a:xfrm>
          <a:prstGeom prst="wedgeRoundRectCallout">
            <a:avLst>
              <a:gd name="adj1" fmla="val -62341"/>
              <a:gd name="adj2" fmla="val 165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/>
              <a:t>お飲み物</a:t>
            </a:r>
            <a:r>
              <a:rPr lang="ja-JP" altLang="en-US" b="1" dirty="0" smtClean="0"/>
              <a:t>は</a:t>
            </a:r>
            <a:endParaRPr lang="en-US" altLang="ja-JP" b="1" dirty="0" smtClean="0"/>
          </a:p>
          <a:p>
            <a:r>
              <a:rPr kumimoji="1" lang="ja-JP" altLang="en-US" b="1" dirty="0"/>
              <a:t>どうなさいますか？</a:t>
            </a:r>
          </a:p>
        </p:txBody>
      </p:sp>
      <p:sp>
        <p:nvSpPr>
          <p:cNvPr id="13" name="角丸四角形吹き出し 12"/>
          <p:cNvSpPr/>
          <p:nvPr/>
        </p:nvSpPr>
        <p:spPr>
          <a:xfrm>
            <a:off x="5776547" y="4682550"/>
            <a:ext cx="2895636" cy="720080"/>
          </a:xfrm>
          <a:prstGeom prst="wedgeRoundRectCallout">
            <a:avLst>
              <a:gd name="adj1" fmla="val 66064"/>
              <a:gd name="adj2" fmla="val 26344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/>
              <a:t>じゃあ</a:t>
            </a:r>
            <a:r>
              <a:rPr lang="ja-JP" altLang="en-US" b="1" dirty="0" smtClean="0"/>
              <a:t>、コーヒーをください。</a:t>
            </a:r>
            <a:endParaRPr lang="en-US" altLang="ja-JP" b="1" dirty="0" smtClean="0"/>
          </a:p>
        </p:txBody>
      </p:sp>
      <p:sp>
        <p:nvSpPr>
          <p:cNvPr id="14" name="角丸四角形吹き出し 13"/>
          <p:cNvSpPr/>
          <p:nvPr/>
        </p:nvSpPr>
        <p:spPr>
          <a:xfrm>
            <a:off x="395536" y="5223696"/>
            <a:ext cx="2482130" cy="883438"/>
          </a:xfrm>
          <a:prstGeom prst="wedgeRoundRectCallout">
            <a:avLst>
              <a:gd name="adj1" fmla="val -62341"/>
              <a:gd name="adj2" fmla="val 165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/>
              <a:t>かしこまりました。</a:t>
            </a:r>
            <a:endParaRPr lang="en-US" altLang="ja-JP" b="1" dirty="0" smtClean="0"/>
          </a:p>
          <a:p>
            <a:r>
              <a:rPr lang="ja-JP" altLang="en-US" b="1" dirty="0"/>
              <a:t>こちら</a:t>
            </a:r>
            <a:r>
              <a:rPr lang="ja-JP" altLang="en-US" b="1" dirty="0" smtClean="0"/>
              <a:t>、店内で</a:t>
            </a:r>
            <a:endParaRPr lang="en-US" altLang="ja-JP" b="1" dirty="0" smtClean="0"/>
          </a:p>
          <a:p>
            <a:r>
              <a:rPr lang="ja-JP" altLang="en-US" b="1" dirty="0" smtClean="0"/>
              <a:t>おめしあがりですか。</a:t>
            </a:r>
            <a:endParaRPr lang="en-US" altLang="ja-JP" b="1" dirty="0" smtClean="0"/>
          </a:p>
        </p:txBody>
      </p:sp>
      <p:sp>
        <p:nvSpPr>
          <p:cNvPr id="15" name="角丸四角形吹き出し 14"/>
          <p:cNvSpPr/>
          <p:nvPr/>
        </p:nvSpPr>
        <p:spPr>
          <a:xfrm>
            <a:off x="6182724" y="5949280"/>
            <a:ext cx="2463588" cy="720080"/>
          </a:xfrm>
          <a:prstGeom prst="wedgeRoundRectCallout">
            <a:avLst>
              <a:gd name="adj1" fmla="val 66064"/>
              <a:gd name="adj2" fmla="val 26344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/>
              <a:t>はい</a:t>
            </a:r>
            <a:r>
              <a:rPr lang="ja-JP" altLang="en-US" b="1" dirty="0" smtClean="0"/>
              <a:t>。ここで食べます。</a:t>
            </a:r>
            <a:endParaRPr lang="en-US" altLang="ja-JP" b="1" dirty="0" smtClean="0"/>
          </a:p>
        </p:txBody>
      </p:sp>
      <p:sp>
        <p:nvSpPr>
          <p:cNvPr id="4" name="円/楕円 3"/>
          <p:cNvSpPr/>
          <p:nvPr/>
        </p:nvSpPr>
        <p:spPr>
          <a:xfrm>
            <a:off x="5624438" y="188640"/>
            <a:ext cx="3168352" cy="12241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2000" b="1" dirty="0" smtClean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</a:rPr>
              <a:t>敬語表現の</a:t>
            </a:r>
            <a:r>
              <a:rPr lang="ja-JP" altLang="en-US" sz="2000" b="1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</a:rPr>
              <a:t>練習も</a:t>
            </a:r>
            <a:endParaRPr lang="en-US" altLang="ja-JP" sz="2000" b="1" dirty="0">
              <a:solidFill>
                <a:prstClr val="white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lvl="0"/>
            <a:r>
              <a:rPr lang="ja-JP" altLang="en-US" sz="2000" b="1" dirty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</a:rPr>
              <a:t>してみましょう。</a:t>
            </a:r>
            <a:endParaRPr lang="en-US" altLang="ja-JP" sz="2000" b="1" dirty="0">
              <a:solidFill>
                <a:prstClr val="white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2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アフレコ（</a:t>
            </a:r>
            <a:r>
              <a:rPr lang="zh-CN" altLang="en-US" b="1" dirty="0" smtClean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配音</a:t>
            </a:r>
            <a:r>
              <a:rPr lang="en-US" altLang="zh-CN" b="1" dirty="0" smtClean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  <a:r>
              <a:rPr kumimoji="1" lang="ja-JP" altLang="en-US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に挑戦！</a:t>
            </a:r>
            <a:r>
              <a:rPr kumimoji="1" lang="en-US" altLang="ja-JP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kumimoji="1" lang="en-US" altLang="ja-JP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endParaRPr kumimoji="1" lang="ja-JP" altLang="en-US" dirty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ja-JP" altLang="en-US" sz="2000" dirty="0" smtClean="0">
                <a:solidFill>
                  <a:schemeClr val="accent3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咲　　：あ、かわいい。</a:t>
            </a:r>
            <a:endParaRPr lang="en-US" altLang="ja-JP" sz="2000" dirty="0" smtClean="0">
              <a:solidFill>
                <a:schemeClr val="accent3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健太 ：そういうの、興味あるんだ。</a:t>
            </a:r>
            <a:endParaRPr lang="en-US" altLang="ja-JP" sz="2000" dirty="0" smtClean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 smtClean="0">
                <a:solidFill>
                  <a:schemeClr val="accent3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咲　　：いけない？</a:t>
            </a:r>
            <a:endParaRPr kumimoji="1" lang="en-US" altLang="ja-JP" sz="2000" dirty="0" smtClean="0">
              <a:solidFill>
                <a:schemeClr val="accent3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000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健太 ：イメージと違うからさあ。</a:t>
            </a:r>
            <a:endParaRPr kumimoji="1" lang="en-US" altLang="ja-JP" sz="2000" dirty="0" smtClean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 smtClean="0">
                <a:solidFill>
                  <a:schemeClr val="accent3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咲　　：いいじゃ</a:t>
            </a:r>
            <a:r>
              <a:rPr lang="ja-JP" altLang="en-US" sz="2000" dirty="0" err="1" smtClean="0">
                <a:solidFill>
                  <a:schemeClr val="accent3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ん</a:t>
            </a:r>
            <a:r>
              <a:rPr lang="ja-JP" altLang="en-US" sz="2000" dirty="0" smtClean="0">
                <a:solidFill>
                  <a:schemeClr val="accent3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、別に。あんた何か買わないの？</a:t>
            </a:r>
            <a:endParaRPr lang="en-US" altLang="ja-JP" sz="2000" dirty="0" smtClean="0">
              <a:solidFill>
                <a:schemeClr val="accent3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健太 ：おれ、京都、何度も来たことあるんだよな。</a:t>
            </a:r>
            <a:endParaRPr lang="en-US" altLang="ja-JP" sz="2000" dirty="0" smtClean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　　　　　　・・・（中略）</a:t>
            </a:r>
            <a:endParaRPr lang="en-US" altLang="ja-JP" sz="2000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2000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　　　　　　　</a:t>
            </a:r>
            <a:r>
              <a:rPr lang="ja-JP" altLang="en-US" sz="2000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健太　　：すいません、これ、ください。</a:t>
            </a:r>
            <a:endParaRPr lang="en-US" altLang="ja-JP" sz="2000" dirty="0" smtClean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r="3230" b="9267"/>
          <a:stretch/>
        </p:blipFill>
        <p:spPr bwMode="auto">
          <a:xfrm>
            <a:off x="5148064" y="1124744"/>
            <a:ext cx="3351473" cy="239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39552" y="1543046"/>
            <a:ext cx="36004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第１７課</a:t>
            </a:r>
            <a:r>
              <a:rPr kumimoji="1" lang="zh-CN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</a:t>
            </a:r>
            <a:r>
              <a:rPr lang="ja-JP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修学</a:t>
            </a:r>
            <a:r>
              <a:rPr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旅行</a:t>
            </a:r>
            <a:r>
              <a:rPr lang="ja-JP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応用</a:t>
            </a:r>
            <a:r>
              <a:rPr kumimoji="1" lang="ja-JP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スキット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r="1460" b="4082"/>
          <a:stretch/>
        </p:blipFill>
        <p:spPr bwMode="auto">
          <a:xfrm>
            <a:off x="323528" y="4379168"/>
            <a:ext cx="3123895" cy="235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吹き出し 6"/>
          <p:cNvSpPr/>
          <p:nvPr/>
        </p:nvSpPr>
        <p:spPr>
          <a:xfrm>
            <a:off x="3635896" y="5201420"/>
            <a:ext cx="4680520" cy="1323924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いつもケンカばかりしている咲と健太。</a:t>
            </a:r>
            <a:endParaRPr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dirty="0">
                <a:latin typeface="HGPｺﾞｼｯｸE" pitchFamily="50" charset="-128"/>
                <a:ea typeface="HGPｺﾞｼｯｸE" pitchFamily="50" charset="-128"/>
              </a:rPr>
              <a:t>でも</a:t>
            </a:r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、実は健太は咲が好き？</a:t>
            </a:r>
            <a:endParaRPr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２人の気持ちを考えながら、セリフを</a:t>
            </a:r>
            <a:endParaRPr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dirty="0" smtClean="0">
                <a:latin typeface="HGPｺﾞｼｯｸE" pitchFamily="50" charset="-128"/>
                <a:ea typeface="HGPｺﾞｼｯｸE" pitchFamily="50" charset="-128"/>
              </a:rPr>
              <a:t>言ってみましょう。</a:t>
            </a:r>
            <a:endParaRPr lang="en-US" altLang="ja-JP" sz="20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976156" y="3520388"/>
            <a:ext cx="2916324" cy="12241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2000" b="1" dirty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シャドーイング（</a:t>
            </a:r>
            <a:r>
              <a:rPr lang="ja-JP" altLang="en-US" sz="20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影子练习</a:t>
            </a:r>
            <a:r>
              <a:rPr lang="zh-CN" altLang="en-US" sz="2000" b="1" dirty="0" smtClean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）</a:t>
            </a:r>
            <a:r>
              <a:rPr lang="ja-JP" altLang="en-US" sz="2000" b="1" dirty="0" smtClean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の</a:t>
            </a:r>
            <a:endParaRPr lang="en-US" altLang="ja-JP" sz="2000" b="1" dirty="0" smtClean="0">
              <a:solidFill>
                <a:schemeClr val="bg1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pPr lvl="0"/>
            <a:r>
              <a:rPr lang="ja-JP" altLang="en-US" sz="2000" b="1" dirty="0" smtClean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練習もできます。</a:t>
            </a:r>
            <a:endParaRPr lang="en-US" altLang="ja-JP" sz="2000" b="1" dirty="0">
              <a:solidFill>
                <a:schemeClr val="bg1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41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シャドーイング</a:t>
            </a:r>
            <a:r>
              <a:rPr lang="ja-JP" altLang="en-US" b="1" dirty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（影子练习</a:t>
            </a:r>
            <a:r>
              <a:rPr lang="ja-JP" altLang="en-US" b="1" dirty="0" smtClean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  <a:endParaRPr kumimoji="1" lang="ja-JP" altLang="en-US" b="1" dirty="0">
              <a:solidFill>
                <a:srgbClr val="00B0F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7467600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影子练习是成为同声传泽的训练方法之一。它有着各种各样的效果，即使是初学者也有着不同凡响的效果。</a:t>
            </a:r>
            <a:endParaRPr kumimoji="1" lang="en-US" altLang="zh-CN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训练方法非常简单，一边听录音，然后像</a:t>
            </a:r>
            <a:r>
              <a:rPr lang="ja-JP" altLang="en-US" b="1" dirty="0">
                <a:latin typeface="SimHei" panose="02010609060101010101" pitchFamily="49" charset="-122"/>
                <a:ea typeface="SimHei" panose="02010609060101010101" pitchFamily="49" charset="-122"/>
              </a:rPr>
              <a:t>「</a:t>
            </a:r>
            <a:r>
              <a:rPr lang="zh-CN" altLang="en-US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影子</a:t>
            </a:r>
            <a:r>
              <a:rPr lang="ja-JP" altLang="en-US" b="1" dirty="0">
                <a:latin typeface="SimHei" panose="02010609060101010101" pitchFamily="49" charset="-122"/>
                <a:ea typeface="SimHei" panose="02010609060101010101" pitchFamily="49" charset="-122"/>
              </a:rPr>
              <a:t>」</a:t>
            </a:r>
            <a:r>
              <a:rPr lang="zh-CN" altLang="en-US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一样跟在后尽量模仿录音发音。这就叫做影子练习。</a:t>
            </a:r>
            <a:endParaRPr lang="en-US" altLang="zh-CN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ja-JP" altLang="en-US" sz="1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　　　　（「</a:t>
            </a:r>
            <a:r>
              <a:rPr lang="en-US" altLang="ja-JP" sz="1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Shadowing</a:t>
            </a:r>
            <a:r>
              <a:rPr lang="ja-JP" altLang="en-US" sz="1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日本語を話そう！初～</a:t>
            </a:r>
            <a:r>
              <a:rPr lang="ja-JP" altLang="en-US" sz="1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中級編」</a:t>
            </a:r>
            <a:r>
              <a:rPr lang="ja-JP" altLang="en-US" sz="1800" b="1" dirty="0" err="1" smtClean="0">
                <a:latin typeface="SimHei" panose="02010609060101010101" pitchFamily="49" charset="-122"/>
                <a:ea typeface="SimHei" panose="02010609060101010101" pitchFamily="49" charset="-122"/>
              </a:rPr>
              <a:t>くろし</a:t>
            </a:r>
            <a:r>
              <a:rPr lang="ja-JP" altLang="en-US" sz="1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お出版</a:t>
            </a:r>
            <a:r>
              <a:rPr lang="en-US" altLang="ja-JP" sz="1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)</a:t>
            </a:r>
          </a:p>
          <a:p>
            <a:pPr marL="0" indent="0">
              <a:buNone/>
            </a:pPr>
            <a:endParaRPr lang="en-US" altLang="zh-CN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00B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録　音：いらっしゃいませ。</a:t>
            </a:r>
            <a:endParaRPr lang="en-US" altLang="ja-JP" dirty="0" smtClean="0">
              <a:solidFill>
                <a:srgbClr val="00B05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あなた：</a:t>
            </a:r>
            <a:r>
              <a:rPr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・・・</a:t>
            </a:r>
            <a:r>
              <a:rPr lang="ja-JP" altLang="en-US" dirty="0" smtClean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いらっしゃいませ。</a:t>
            </a:r>
            <a:r>
              <a:rPr lang="ja-JP" altLang="en-US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（聞いた音を追って言う</a:t>
            </a:r>
            <a:r>
              <a:rPr lang="en-US" altLang="ja-JP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)</a:t>
            </a:r>
          </a:p>
          <a:p>
            <a:pPr marL="0" indent="0">
              <a:buNone/>
            </a:pPr>
            <a:endParaRPr lang="en-US" altLang="zh-CN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endParaRPr kumimoji="1" lang="en-US" altLang="zh-CN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慣れるまでは、文字を見ながらやってみましょう。</a:t>
            </a:r>
            <a:endParaRPr kumimoji="1" lang="en-US" altLang="ja-JP" dirty="0" smtClean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慣れて</a:t>
            </a:r>
            <a:r>
              <a:rPr lang="ja-JP" altLang="en-US" dirty="0" smtClean="0">
                <a:solidFill>
                  <a:srgbClr val="0070C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きたら、文字を見ないでできるようにしましょう。</a:t>
            </a:r>
            <a:endParaRPr kumimoji="1" lang="ja-JP" altLang="en-US" dirty="0">
              <a:solidFill>
                <a:srgbClr val="0070C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" name="角丸四角形吹き出し 3"/>
          <p:cNvSpPr/>
          <p:nvPr/>
        </p:nvSpPr>
        <p:spPr>
          <a:xfrm>
            <a:off x="783382" y="4582058"/>
            <a:ext cx="6408712" cy="792088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latin typeface="HGPｺﾞｼｯｸE" pitchFamily="50" charset="-128"/>
                <a:ea typeface="HGPｺﾞｼｯｸE" pitchFamily="50" charset="-128"/>
              </a:rPr>
              <a:t>アクセント</a:t>
            </a:r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やイントネーションの練習ができます。</a:t>
            </a:r>
            <a:endParaRPr lang="en-US" altLang="ja-JP" sz="24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4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使用例５．ディスカッションや作文の素材として使う</a:t>
            </a:r>
            <a:r>
              <a:rPr kumimoji="1" lang="en-US" altLang="ja-JP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kumimoji="1" lang="en-US" altLang="ja-JP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endParaRPr kumimoji="1" lang="ja-JP" altLang="en-US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429326" y="1484784"/>
            <a:ext cx="8509030" cy="4824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b="1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「～についてどう思いますか。」</a:t>
            </a:r>
            <a:endParaRPr lang="en-US" altLang="ja-JP" b="1" dirty="0" smtClean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　　→「文化」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</a:t>
            </a: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→「文化」　１．</a:t>
            </a:r>
            <a:r>
              <a:rPr lang="zh-CN" altLang="en-US" dirty="0" smtClean="0"/>
              <a:t>日本高生中有部分人做兼职。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/>
              <a:t> </a:t>
            </a:r>
            <a:r>
              <a:rPr lang="zh-CN" altLang="en-US" dirty="0" smtClean="0"/>
              <a:t>                          你认为他们兼职原因是什么？</a:t>
            </a:r>
            <a:r>
              <a:rPr lang="ja-JP" altLang="en-US" dirty="0" smtClean="0"/>
              <a:t>・・・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b="1" dirty="0" smtClean="0">
                <a:solidFill>
                  <a:srgbClr val="00B0F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「自己紹介」・「将来の夢」</a:t>
            </a:r>
            <a:endParaRPr kumimoji="1" lang="en-US" altLang="ja-JP" dirty="0" smtClean="0">
              <a:solidFill>
                <a:srgbClr val="00B0F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　　　　　　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（中国、韓国、ブラジル、タイ、アメリカ・・・６人）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→「文化」　・陳君はどうして日本語の勉強を始めましたか。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・スパーピットさんはどうやって日本語を勉強していますか。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・～さんが好きな言葉は何ですか。・・・</a:t>
            </a:r>
            <a:endParaRPr lang="en-US" altLang="ja-JP" dirty="0" smtClean="0"/>
          </a:p>
          <a:p>
            <a:r>
              <a:rPr kumimoji="1" lang="ja-JP" altLang="en-US" dirty="0" smtClean="0"/>
              <a:t>　　　　　　　　　　　　（５人）　→</a:t>
            </a:r>
            <a:r>
              <a:rPr kumimoji="1" lang="zh-CN" altLang="en-US" dirty="0" smtClean="0"/>
              <a:t>日本高中生的生活是怎么样？</a:t>
            </a:r>
            <a:r>
              <a:rPr lang="ja-JP" altLang="en-US" dirty="0"/>
              <a:t>・・・</a:t>
            </a:r>
            <a:endParaRPr lang="en-US" altLang="ja-JP" b="1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5586" y="1796222"/>
            <a:ext cx="37367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第５課　見て</a:t>
            </a:r>
            <a:r>
              <a:rPr lang="ja-JP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みよう</a:t>
            </a:r>
            <a:r>
              <a:rPr lang="ja-JP" altLang="en-US" b="1" dirty="0">
                <a:solidFill>
                  <a:schemeClr val="bg1"/>
                </a:solidFill>
              </a:rPr>
              <a:t>　</a:t>
            </a:r>
            <a:r>
              <a:rPr lang="ja-JP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</a:t>
            </a:r>
            <a:r>
              <a:rPr lang="zh-CN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补习学校</a:t>
            </a:r>
            <a:r>
              <a:rPr lang="ja-JP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」</a:t>
            </a:r>
            <a:endParaRPr kumimoji="1" lang="en-US" altLang="zh-CN" b="1" dirty="0" smtClean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5586" y="2165554"/>
            <a:ext cx="425846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第１６課　見て</a:t>
            </a:r>
            <a:r>
              <a:rPr lang="ja-JP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みよう</a:t>
            </a:r>
            <a:r>
              <a:rPr lang="ja-JP" altLang="en-US" b="1" dirty="0">
                <a:solidFill>
                  <a:schemeClr val="bg1"/>
                </a:solidFill>
              </a:rPr>
              <a:t>　</a:t>
            </a:r>
            <a:r>
              <a:rPr lang="ja-JP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「</a:t>
            </a:r>
            <a:r>
              <a:rPr lang="zh-CN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高中生的兼职</a:t>
            </a:r>
            <a:r>
              <a:rPr lang="ja-JP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」</a:t>
            </a:r>
            <a:endParaRPr kumimoji="1" lang="en-US" altLang="zh-CN" b="1" dirty="0" smtClean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6" name="角丸四角形吹き出し 5"/>
          <p:cNvSpPr/>
          <p:nvPr/>
        </p:nvSpPr>
        <p:spPr>
          <a:xfrm>
            <a:off x="6084168" y="3140967"/>
            <a:ext cx="2494148" cy="1297181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「文化」のページの問いも</a:t>
            </a:r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利用して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みて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ください。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5586" y="5589240"/>
            <a:ext cx="231424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附录</a:t>
            </a:r>
            <a:r>
              <a:rPr lang="ja-JP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　</a:t>
            </a:r>
            <a:r>
              <a:rPr lang="zh-CN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日本的</a:t>
            </a:r>
            <a:r>
              <a:rPr lang="zh-CN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高中生</a:t>
            </a:r>
            <a:endParaRPr kumimoji="1" lang="en-US" altLang="zh-CN" b="1" dirty="0" smtClean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5586" y="3861048"/>
            <a:ext cx="425846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第２０課　日本語を勉強している人たち</a:t>
            </a:r>
            <a:endParaRPr kumimoji="1" lang="en-US" altLang="zh-CN" b="1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3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4820" r="2606" b="9978"/>
          <a:stretch/>
        </p:blipFill>
        <p:spPr bwMode="auto">
          <a:xfrm>
            <a:off x="0" y="1276003"/>
            <a:ext cx="353566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r="1308" b="4068"/>
          <a:stretch/>
        </p:blipFill>
        <p:spPr bwMode="auto">
          <a:xfrm>
            <a:off x="3059832" y="105222"/>
            <a:ext cx="3462893" cy="260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3361" r="2248" b="5985"/>
          <a:stretch/>
        </p:blipFill>
        <p:spPr bwMode="auto">
          <a:xfrm>
            <a:off x="5788900" y="1723814"/>
            <a:ext cx="3496171" cy="262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t="4767" r="3907" b="9249"/>
          <a:stretch/>
        </p:blipFill>
        <p:spPr bwMode="auto">
          <a:xfrm>
            <a:off x="323528" y="3789040"/>
            <a:ext cx="3528392" cy="254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2564" r="1567" b="5304"/>
          <a:stretch/>
        </p:blipFill>
        <p:spPr bwMode="auto">
          <a:xfrm>
            <a:off x="3851920" y="4109176"/>
            <a:ext cx="3630954" cy="274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コンテンツ プレースホルダー 9"/>
          <p:cNvSpPr>
            <a:spLocks noGrp="1"/>
          </p:cNvSpPr>
          <p:nvPr>
            <p:ph sz="quarter" idx="1"/>
          </p:nvPr>
        </p:nvSpPr>
        <p:spPr>
          <a:xfrm>
            <a:off x="2559618" y="2492896"/>
            <a:ext cx="3672408" cy="2065702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日本のリアルな高校生たち。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こ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の高校生たちの話を通して、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自分たちのことを考えてみましょう。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1" name="タイトル 10"/>
          <p:cNvSpPr txBox="1">
            <a:spLocks noGrp="1"/>
          </p:cNvSpPr>
          <p:nvPr>
            <p:ph type="title"/>
          </p:nvPr>
        </p:nvSpPr>
        <p:spPr>
          <a:xfrm>
            <a:off x="282352" y="343312"/>
            <a:ext cx="3857600" cy="5539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附录</a:t>
            </a:r>
            <a:r>
              <a:rPr lang="ja-JP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　</a:t>
            </a:r>
            <a:r>
              <a:rPr lang="zh-CN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日本的</a:t>
            </a:r>
            <a:r>
              <a:rPr lang="zh-CN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高中生</a:t>
            </a:r>
            <a:endParaRPr kumimoji="1" lang="en-US" altLang="zh-CN" b="1" dirty="0" smtClean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6084168" y="105221"/>
            <a:ext cx="2952328" cy="7920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2000" b="1" dirty="0" smtClean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</a:rPr>
              <a:t>中国語字幕付</a:t>
            </a:r>
            <a:endParaRPr lang="en-US" altLang="ja-JP" sz="2000" b="1" dirty="0">
              <a:solidFill>
                <a:prstClr val="white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6084168" y="912278"/>
            <a:ext cx="3059832" cy="79208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2000" b="1" dirty="0" smtClean="0">
                <a:solidFill>
                  <a:prstClr val="white"/>
                </a:solidFill>
                <a:latin typeface="HGPｺﾞｼｯｸE" pitchFamily="50" charset="-128"/>
                <a:ea typeface="HGPｺﾞｼｯｸE" pitchFamily="50" charset="-128"/>
              </a:rPr>
              <a:t>日本語スクリプトは教材にあります。</a:t>
            </a:r>
            <a:endParaRPr lang="en-US" altLang="ja-JP" sz="2000" b="1" dirty="0">
              <a:solidFill>
                <a:prstClr val="white"/>
              </a:solidFill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99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42" name="Picture 2" descr="\\SERVER02\shared files\d. adviser\中等教育\活動集・エリン作成\1109-エリン教科書作成\イラスト・画像データ\Erin\Erin_0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2808312" cy="510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SERVER02\shared files\d. adviser\中等教育\活動集・エリン作成\1109-エリン教科書作成\イラスト・画像データ\Honigon\Honigon_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64" y="3140968"/>
            <a:ext cx="2706322" cy="33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2412900" y="1340768"/>
            <a:ext cx="4031308" cy="1800200"/>
          </a:xfrm>
          <a:prstGeom prst="wedgeEllipseCallout">
            <a:avLst>
              <a:gd name="adj1" fmla="val -58118"/>
              <a:gd name="adj2" fmla="val 40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いかがでしたか。</a:t>
            </a:r>
            <a:endParaRPr kumimoji="1" lang="en-US" altLang="ja-JP" sz="2000" b="1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ほかにもいろいろな使い方があります。</a:t>
            </a:r>
            <a:endParaRPr kumimoji="1" lang="ja-JP" altLang="en-US" sz="20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円形吹き出し 6"/>
          <p:cNvSpPr/>
          <p:nvPr/>
        </p:nvSpPr>
        <p:spPr>
          <a:xfrm>
            <a:off x="2412900" y="4217082"/>
            <a:ext cx="3743276" cy="1665362"/>
          </a:xfrm>
          <a:prstGeom prst="wedgeEllipseCallout">
            <a:avLst>
              <a:gd name="adj1" fmla="val 53718"/>
              <a:gd name="adj2" fmla="val -6399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いろいろ工夫して</a:t>
            </a:r>
            <a:endParaRPr kumimoji="1" lang="en-US" altLang="ja-JP" sz="2400" b="1" dirty="0" smtClean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2400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使ってみてください。</a:t>
            </a:r>
            <a:endParaRPr kumimoji="1" lang="ja-JP" altLang="en-US" sz="2400" b="1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034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0"/>
            <a:ext cx="48057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円/楕円 4"/>
          <p:cNvSpPr/>
          <p:nvPr/>
        </p:nvSpPr>
        <p:spPr>
          <a:xfrm>
            <a:off x="323528" y="2494126"/>
            <a:ext cx="2808312" cy="9419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全編</a:t>
            </a:r>
            <a:r>
              <a:rPr kumimoji="1"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中国語</a:t>
            </a:r>
            <a:endParaRPr kumimoji="1"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字幕付き</a:t>
            </a:r>
            <a:endParaRPr kumimoji="1" lang="ja-JP" altLang="en-US" sz="24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3707904" y="4377946"/>
            <a:ext cx="2239838" cy="7530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若者文化</a:t>
            </a:r>
            <a:endParaRPr kumimoji="1"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6116116" y="3680456"/>
            <a:ext cx="2808312" cy="978788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練習問題や</a:t>
            </a:r>
            <a:endParaRPr kumimoji="1"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kumimoji="1"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活動も充実</a:t>
            </a:r>
            <a:endParaRPr kumimoji="1" lang="ja-JP" altLang="en-US" sz="24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148064" y="2029007"/>
            <a:ext cx="2721124" cy="93610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異文化理解</a:t>
            </a:r>
            <a:endParaRPr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5576" y="5161359"/>
            <a:ext cx="756843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2400" dirty="0" smtClean="0">
                <a:solidFill>
                  <a:srgbClr val="004FEE"/>
                </a:solidFill>
                <a:latin typeface="HGP創英角ｺﾞｼｯｸUB" pitchFamily="50" charset="-128"/>
                <a:ea typeface="HGP創英角ｺﾞｼｯｸUB" pitchFamily="50" charset="-128"/>
              </a:rPr>
              <a:t>「語学学習」「異文化・多文化の理解」</a:t>
            </a:r>
            <a:r>
              <a:rPr lang="zh-CN" altLang="en-US" sz="2400" dirty="0" smtClean="0">
                <a:solidFill>
                  <a:srgbClr val="004FEE"/>
                </a:solidFill>
                <a:latin typeface="HGP創英角ｺﾞｼｯｸUB" pitchFamily="50" charset="-128"/>
                <a:ea typeface="HGP創英角ｺﾞｼｯｸUB" pitchFamily="50" charset="-128"/>
              </a:rPr>
              <a:t>   </a:t>
            </a:r>
            <a:endParaRPr lang="en-US" altLang="ja-JP" sz="2400" dirty="0">
              <a:solidFill>
                <a:srgbClr val="004FEE"/>
              </a:solidFill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「</a:t>
            </a:r>
            <a:r>
              <a:rPr lang="ja-JP" altLang="en-US" sz="2400" dirty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日本語で</a:t>
            </a:r>
            <a:r>
              <a:rPr lang="ja-JP" altLang="en-US" sz="2400" dirty="0" smtClean="0">
                <a:solidFill>
                  <a:srgbClr val="FF0000"/>
                </a:solidFill>
                <a:latin typeface="HGP創英角ｺﾞｼｯｸUB" pitchFamily="50" charset="-128"/>
                <a:ea typeface="HGP創英角ｺﾞｼｯｸUB" pitchFamily="50" charset="-128"/>
              </a:rPr>
              <a:t>できる！</a:t>
            </a:r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」</a:t>
            </a: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と</a:t>
            </a:r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いう勇気と自信を持たせる</a:t>
            </a:r>
            <a:endParaRPr lang="en-US" altLang="ja-JP" sz="2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実際</a:t>
            </a:r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に使われている本物に近いことばを重視</a:t>
            </a:r>
            <a:endParaRPr lang="en-US" altLang="ja-JP" sz="2400" dirty="0">
              <a:latin typeface="HGP創英角ｺﾞｼｯｸUB" pitchFamily="50" charset="-128"/>
              <a:ea typeface="HGP創英角ｺﾞｼｯｸUB" pitchFamily="50" charset="-128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異文化・多文化について視野</a:t>
            </a:r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を広げられる</a:t>
            </a:r>
            <a:r>
              <a:rPr lang="ja-JP" altLang="en-US" sz="2400" dirty="0">
                <a:latin typeface="HGP創英角ｺﾞｼｯｸUB" pitchFamily="50" charset="-128"/>
                <a:ea typeface="HGP創英角ｺﾞｼｯｸUB" pitchFamily="50" charset="-128"/>
              </a:rPr>
              <a:t>ような</a:t>
            </a:r>
            <a:r>
              <a:rPr lang="ja-JP" altLang="en-US" sz="2400" dirty="0" smtClean="0">
                <a:latin typeface="HGP創英角ｺﾞｼｯｸUB" pitchFamily="50" charset="-128"/>
                <a:ea typeface="HGP創英角ｺﾞｼｯｸUB" pitchFamily="50" charset="-128"/>
              </a:rPr>
              <a:t>内容</a:t>
            </a:r>
            <a:endParaRPr lang="ja-JP" altLang="en-US" sz="2400" dirty="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2" name="爆発 1 11"/>
          <p:cNvSpPr/>
          <p:nvPr/>
        </p:nvSpPr>
        <p:spPr>
          <a:xfrm rot="20382031">
            <a:off x="86380" y="10624"/>
            <a:ext cx="2820236" cy="2572690"/>
          </a:xfrm>
          <a:prstGeom prst="irregularSeal1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85C2FF"/>
              </a:gs>
              <a:gs pos="100000">
                <a:srgbClr val="C4D6EB"/>
              </a:gs>
              <a:gs pos="50000">
                <a:srgbClr val="FF8000"/>
              </a:gs>
              <a:gs pos="100000">
                <a:srgbClr val="FFFF00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視聴覚</a:t>
            </a:r>
            <a:endParaRPr lang="en-US" altLang="ja-JP" sz="3600" dirty="0" smtClean="0"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教材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83568" y="3681506"/>
            <a:ext cx="2887191" cy="9787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自然</a:t>
            </a:r>
            <a:r>
              <a:rPr lang="ja-JP" altLang="en-US" sz="2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な</a:t>
            </a:r>
            <a:r>
              <a:rPr lang="ja-JP" altLang="en-US" sz="2400" dirty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日本語</a:t>
            </a:r>
            <a:endParaRPr kumimoji="1" lang="en-US" altLang="ja-JP" sz="2400" dirty="0" smtClean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28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C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第一外国語授業での使用例</a:t>
            </a:r>
            <a:endParaRPr kumimoji="1" lang="ja-JP" altLang="en-US" dirty="0">
              <a:solidFill>
                <a:srgbClr val="C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「エリン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が挑戦！</a:t>
            </a:r>
            <a:r>
              <a:rPr lang="ja-JP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にほん</a:t>
            </a:r>
            <a:r>
              <a:rPr lang="ja-JP" alt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ご</a:t>
            </a:r>
            <a:r>
              <a:rPr lang="ja-JP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できます。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艾琳</a:t>
            </a:r>
            <a:r>
              <a:rPr lang="zh-CN" alt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rPr>
              <a:t>学日语</a:t>
            </a:r>
            <a:r>
              <a:rPr lang="ja-JP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 pitchFamily="50" charset="-128"/>
                <a:ea typeface="HGPｺﾞｼｯｸE" pitchFamily="50" charset="-128"/>
              </a:rPr>
              <a:t>」</a:t>
            </a:r>
            <a:endParaRPr lang="en-US" altLang="ja-JP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異文化・多文化の理解</a:t>
            </a:r>
            <a:endParaRPr lang="en-US" altLang="ja-JP" b="1" dirty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dirty="0" smtClean="0"/>
              <a:t>　日本の文化</a:t>
            </a:r>
            <a:r>
              <a:rPr lang="ja-JP" altLang="en-US" dirty="0"/>
              <a:t>･社会</a:t>
            </a:r>
            <a:r>
              <a:rPr lang="ja-JP" altLang="en-US" dirty="0" smtClean="0"/>
              <a:t>背景を映像で見せる。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（学校生活、日常生活、交通、家、観光・・・）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語学学習</a:t>
            </a:r>
            <a:endParaRPr lang="en-US" altLang="ja-JP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使用例１．文型練習に使う</a:t>
            </a:r>
            <a:endParaRPr lang="en-US" altLang="ja-JP" dirty="0" smtClean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</a:t>
            </a:r>
            <a:r>
              <a:rPr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用例２．機能別表現練習に使う</a:t>
            </a:r>
            <a:endParaRPr lang="en-US" altLang="ja-JP" dirty="0" smtClean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</a:t>
            </a:r>
            <a:r>
              <a:rPr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用例３．聴解練習に使う</a:t>
            </a:r>
            <a:endParaRPr lang="en-US" altLang="ja-JP" dirty="0" smtClean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</a:t>
            </a:r>
            <a:r>
              <a:rPr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用例４．会話練習に使う</a:t>
            </a:r>
            <a:endParaRPr lang="en-US" altLang="ja-JP" dirty="0" smtClean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</a:t>
            </a:r>
            <a:r>
              <a:rPr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用例５．ディスカッションや作文の素材として使う</a:t>
            </a:r>
            <a:endParaRPr lang="en-US" altLang="ja-JP" dirty="0" smtClean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0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使用例１．文型練習に使う</a:t>
            </a:r>
            <a:endParaRPr kumimoji="1" lang="ja-JP" altLang="en-US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映像を見て文を作る。</a:t>
            </a: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「～ようだ」「</a:t>
            </a:r>
            <a:r>
              <a:rPr lang="en-US" altLang="ja-JP" dirty="0" smtClean="0"/>
              <a:t>~</a:t>
            </a:r>
            <a:r>
              <a:rPr lang="ja-JP" altLang="en-US" dirty="0" smtClean="0"/>
              <a:t>そうだ」（推量</a:t>
            </a:r>
            <a:r>
              <a:rPr lang="en-US" altLang="ja-JP" dirty="0" smtClean="0"/>
              <a:t>)</a:t>
            </a:r>
          </a:p>
          <a:p>
            <a:pPr marL="0" indent="0">
              <a:buNone/>
            </a:pPr>
            <a:r>
              <a:rPr lang="ja-JP" altLang="en-US" dirty="0" smtClean="0"/>
              <a:t>・日本人は何回も温泉に入る</a:t>
            </a:r>
            <a:r>
              <a:rPr lang="ja-JP" altLang="en-US" dirty="0" smtClean="0">
                <a:solidFill>
                  <a:srgbClr val="FF0000"/>
                </a:solidFill>
              </a:rPr>
              <a:t>ようです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・露天風呂は気持ちが良さ</a:t>
            </a:r>
            <a:r>
              <a:rPr lang="ja-JP" altLang="en-US" dirty="0" smtClean="0">
                <a:solidFill>
                  <a:srgbClr val="FF0000"/>
                </a:solidFill>
              </a:rPr>
              <a:t>そうです</a:t>
            </a:r>
            <a:r>
              <a:rPr lang="ja-JP" altLang="en-US" dirty="0" smtClean="0"/>
              <a:t>。・・・など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その他：「～</a:t>
            </a:r>
            <a:r>
              <a:rPr lang="ja-JP" altLang="en-US" dirty="0" err="1" smtClean="0"/>
              <a:t>て</a:t>
            </a:r>
            <a:r>
              <a:rPr lang="ja-JP" altLang="en-US" dirty="0" smtClean="0"/>
              <a:t>います」、「～かもしれない」など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2963" b="3642"/>
          <a:stretch/>
        </p:blipFill>
        <p:spPr bwMode="auto">
          <a:xfrm>
            <a:off x="4499992" y="1556792"/>
            <a:ext cx="3455243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角丸四角形吹き出し 3"/>
          <p:cNvSpPr/>
          <p:nvPr/>
        </p:nvSpPr>
        <p:spPr>
          <a:xfrm>
            <a:off x="6444208" y="4653136"/>
            <a:ext cx="2376264" cy="1584176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各課の練習、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活動もぜひ使ってみてください。</a:t>
            </a:r>
            <a:endParaRPr kumimoji="1" lang="ja-JP" altLang="en-US" sz="2000" b="1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1414" y="3140968"/>
            <a:ext cx="366853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第１１課　</a:t>
            </a:r>
            <a:r>
              <a:rPr kumimoji="1" lang="zh-CN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顺序的说法</a:t>
            </a:r>
            <a:endParaRPr kumimoji="1" lang="en-US" altLang="zh-CN" b="1" dirty="0" smtClean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CN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            </a:t>
            </a:r>
            <a:r>
              <a:rPr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－</a:t>
            </a:r>
            <a:r>
              <a:rPr kumimoji="1"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温泉</a:t>
            </a:r>
            <a:r>
              <a:rPr lang="ja-JP" altLang="en-US" b="1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－</a:t>
            </a:r>
            <a:r>
              <a:rPr kumimoji="1" lang="ja-JP" altLang="en-US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基本スキット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44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3800" r="1200" b="7088"/>
          <a:stretch/>
        </p:blipFill>
        <p:spPr bwMode="auto">
          <a:xfrm>
            <a:off x="33928" y="176529"/>
            <a:ext cx="355752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" t="4719" r="3150" b="8582"/>
          <a:stretch/>
        </p:blipFill>
        <p:spPr bwMode="auto">
          <a:xfrm>
            <a:off x="2699792" y="2465509"/>
            <a:ext cx="318593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206" r="1613" b="13911"/>
          <a:stretch/>
        </p:blipFill>
        <p:spPr bwMode="auto">
          <a:xfrm>
            <a:off x="5168254" y="4221088"/>
            <a:ext cx="3859451" cy="263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コンテンツ プレースホルダー 8"/>
          <p:cNvSpPr txBox="1">
            <a:spLocks noGrp="1"/>
          </p:cNvSpPr>
          <p:nvPr>
            <p:ph sz="quarter" idx="1"/>
          </p:nvPr>
        </p:nvSpPr>
        <p:spPr>
          <a:xfrm>
            <a:off x="0" y="0"/>
            <a:ext cx="3491880" cy="6617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kumimoji="1" lang="ja-JP" altLang="en-US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第１４課</a:t>
            </a:r>
            <a:r>
              <a:rPr kumimoji="1" lang="zh-CN" altLang="en-US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 </a:t>
            </a:r>
            <a:r>
              <a:rPr kumimoji="1" lang="ja-JP" altLang="en-US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叙述自己的愿望　</a:t>
            </a:r>
            <a:endParaRPr kumimoji="1" lang="en-US" altLang="ja-JP" sz="1600" b="1" dirty="0" smtClean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ja-JP" altLang="en-US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　　　　　</a:t>
            </a:r>
            <a:r>
              <a:rPr lang="en-US" altLang="ja-JP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―</a:t>
            </a:r>
            <a:r>
              <a:rPr lang="zh-CN" altLang="en-US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庙会</a:t>
            </a:r>
            <a:r>
              <a:rPr lang="ja-JP" altLang="en-US" sz="1600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－　</a:t>
            </a:r>
            <a:r>
              <a:rPr lang="ja-JP" altLang="en-US" sz="1600" b="1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基本スキット</a:t>
            </a:r>
            <a:endParaRPr kumimoji="1" lang="en-US" altLang="zh-CN" sz="1600" b="1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3885093" y="351985"/>
            <a:ext cx="3136776" cy="1143000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映像を見ながら、</a:t>
            </a:r>
            <a:r>
              <a:rPr lang="en-US" altLang="ja-JP" sz="2000" b="1" dirty="0" smtClean="0">
                <a:latin typeface="HGPｺﾞｼｯｸE" pitchFamily="50" charset="-128"/>
                <a:ea typeface="HGPｺﾞｼｯｸE" pitchFamily="50" charset="-128"/>
              </a:rPr>
              <a:t/>
            </a:r>
            <a:br>
              <a:rPr lang="en-US" altLang="ja-JP" sz="2000" b="1" dirty="0" smtClean="0"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「～</a:t>
            </a:r>
            <a:r>
              <a:rPr lang="ja-JP" altLang="en-US" sz="2000" b="1" dirty="0" err="1" smtClean="0">
                <a:latin typeface="HGPｺﾞｼｯｸE" pitchFamily="50" charset="-128"/>
                <a:ea typeface="HGPｺﾞｼｯｸE" pitchFamily="50" charset="-128"/>
              </a:rPr>
              <a:t>て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います」を使って、</a:t>
            </a:r>
            <a:r>
              <a:rPr lang="en-US" altLang="ja-JP" sz="2000" b="1" dirty="0" smtClean="0">
                <a:latin typeface="HGPｺﾞｼｯｸE" pitchFamily="50" charset="-128"/>
                <a:ea typeface="HGPｺﾞｼｯｸE" pitchFamily="50" charset="-128"/>
              </a:rPr>
              <a:t/>
            </a:r>
            <a:br>
              <a:rPr lang="en-US" altLang="ja-JP" sz="2000" b="1" dirty="0" smtClean="0"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実況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中継</a:t>
            </a:r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してみましょう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pic>
        <p:nvPicPr>
          <p:cNvPr id="2055" name="Picture 7" descr="C:\Users\DELL\AppData\Local\Microsoft\Windows\Temporary Internet Files\Content.IE5\OT2HU8DK\MC900251689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862404"/>
            <a:ext cx="1683410" cy="18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角丸四角形吹き出し 5"/>
          <p:cNvSpPr/>
          <p:nvPr/>
        </p:nvSpPr>
        <p:spPr>
          <a:xfrm>
            <a:off x="671171" y="2132856"/>
            <a:ext cx="2952328" cy="1080120"/>
          </a:xfrm>
          <a:prstGeom prst="wedgeRoundRectCallout">
            <a:avLst>
              <a:gd name="adj1" fmla="val -62341"/>
              <a:gd name="adj2" fmla="val 165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dirty="0" smtClean="0"/>
              <a:t>エリンはゆかたをき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ています</a:t>
            </a:r>
            <a:r>
              <a:rPr kumimoji="1" lang="ja-JP" altLang="en-US" b="1" dirty="0" smtClean="0"/>
              <a:t>。とてもきれいですね。</a:t>
            </a:r>
            <a:endParaRPr kumimoji="1" lang="ja-JP" altLang="en-US" b="1" dirty="0"/>
          </a:p>
        </p:txBody>
      </p:sp>
      <p:sp>
        <p:nvSpPr>
          <p:cNvPr id="16" name="角丸四角形吹き出し 15"/>
          <p:cNvSpPr/>
          <p:nvPr/>
        </p:nvSpPr>
        <p:spPr>
          <a:xfrm>
            <a:off x="5292080" y="2780302"/>
            <a:ext cx="2794280" cy="1080120"/>
          </a:xfrm>
          <a:prstGeom prst="wedgeRoundRectCallout">
            <a:avLst>
              <a:gd name="adj1" fmla="val 67829"/>
              <a:gd name="adj2" fmla="val 1311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/>
              <a:t>たこやき</a:t>
            </a:r>
            <a:r>
              <a:rPr lang="ja-JP" altLang="en-US" b="1" dirty="0" smtClean="0"/>
              <a:t>を作っ</a:t>
            </a:r>
            <a:r>
              <a:rPr lang="ja-JP" altLang="en-US" b="1" dirty="0" smtClean="0">
                <a:solidFill>
                  <a:srgbClr val="FF0000"/>
                </a:solidFill>
              </a:rPr>
              <a:t>ています</a:t>
            </a:r>
            <a:r>
              <a:rPr lang="ja-JP" altLang="en-US" b="1" dirty="0" smtClean="0"/>
              <a:t>。おいしそうですね。</a:t>
            </a:r>
            <a:endParaRPr kumimoji="1" lang="ja-JP" altLang="en-US" b="1" dirty="0"/>
          </a:p>
        </p:txBody>
      </p:sp>
      <p:sp>
        <p:nvSpPr>
          <p:cNvPr id="17" name="角丸四角形吹き出し 16"/>
          <p:cNvSpPr/>
          <p:nvPr/>
        </p:nvSpPr>
        <p:spPr>
          <a:xfrm>
            <a:off x="2362666" y="5479317"/>
            <a:ext cx="3528392" cy="1080120"/>
          </a:xfrm>
          <a:prstGeom prst="wedgeRoundRectCallout">
            <a:avLst>
              <a:gd name="adj1" fmla="val -67498"/>
              <a:gd name="adj2" fmla="val 1664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dirty="0" smtClean="0"/>
              <a:t>エリン</a:t>
            </a:r>
            <a:r>
              <a:rPr lang="ja-JP" altLang="en-US" b="1" dirty="0"/>
              <a:t>は</a:t>
            </a:r>
            <a:r>
              <a:rPr lang="ja-JP" altLang="en-US" b="1" dirty="0" smtClean="0"/>
              <a:t>ヨーヨー釣りをし</a:t>
            </a:r>
            <a:r>
              <a:rPr lang="ja-JP" altLang="en-US" b="1" dirty="0" smtClean="0">
                <a:solidFill>
                  <a:srgbClr val="FF0000"/>
                </a:solidFill>
              </a:rPr>
              <a:t>ています</a:t>
            </a:r>
            <a:r>
              <a:rPr lang="ja-JP" altLang="en-US" b="1" dirty="0" smtClean="0"/>
              <a:t>。</a:t>
            </a:r>
            <a:endParaRPr lang="en-US" altLang="ja-JP" b="1" dirty="0" smtClean="0"/>
          </a:p>
          <a:p>
            <a:r>
              <a:rPr lang="ja-JP" altLang="en-US" b="1" dirty="0" smtClean="0"/>
              <a:t>成功するでしょうか。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3320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使用例２．機能別表現練習に使う</a:t>
            </a:r>
            <a:endParaRPr kumimoji="1" lang="ja-JP" altLang="en-US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「許可を求める」</a:t>
            </a:r>
            <a:r>
              <a:rPr lang="ja-JP" altLang="en-US" dirty="0" smtClean="0"/>
              <a:t>「あいさつ」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</a:t>
            </a:r>
            <a:r>
              <a:rPr lang="ja-JP" altLang="en-US" dirty="0" smtClean="0"/>
              <a:t> </a:t>
            </a:r>
            <a:r>
              <a:rPr kumimoji="1" lang="ja-JP" altLang="en-US" dirty="0" smtClean="0"/>
              <a:t>「順番</a:t>
            </a:r>
            <a:r>
              <a:rPr lang="ja-JP" altLang="en-US" dirty="0" smtClean="0"/>
              <a:t>に説明する」など</a:t>
            </a:r>
            <a:endParaRPr kumimoji="1"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●</a:t>
            </a:r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基本スキット</a:t>
            </a:r>
            <a:endParaRPr lang="en-US" altLang="ja-JP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dirty="0" smtClean="0"/>
              <a:t>　「着</a:t>
            </a:r>
            <a:r>
              <a:rPr lang="ja-JP" altLang="en-US" dirty="0" smtClean="0">
                <a:solidFill>
                  <a:srgbClr val="FF0000"/>
                </a:solidFill>
              </a:rPr>
              <a:t>てもいいですか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●</a:t>
            </a:r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応用スキット</a:t>
            </a:r>
            <a:endParaRPr lang="en-US" altLang="ja-JP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dirty="0" smtClean="0"/>
              <a:t>　「ちょっとあっちみ</a:t>
            </a:r>
            <a:r>
              <a:rPr lang="ja-JP" altLang="en-US" dirty="0" smtClean="0">
                <a:solidFill>
                  <a:srgbClr val="FF0000"/>
                </a:solidFill>
              </a:rPr>
              <a:t>てもいい</a:t>
            </a:r>
            <a:r>
              <a:rPr lang="ja-JP" altLang="en-US" dirty="0" smtClean="0"/>
              <a:t>？」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●</a:t>
            </a:r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いろいろな使い方</a:t>
            </a:r>
            <a:endParaRPr lang="en-US" altLang="ja-JP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r>
              <a:rPr lang="ja-JP" altLang="en-US" dirty="0" smtClean="0"/>
              <a:t>　「ちょっと電卓借り</a:t>
            </a:r>
            <a:r>
              <a:rPr lang="ja-JP" altLang="en-US" dirty="0" smtClean="0">
                <a:solidFill>
                  <a:srgbClr val="FF0000"/>
                </a:solidFill>
              </a:rPr>
              <a:t>てもいいですか</a:t>
            </a:r>
            <a:r>
              <a:rPr lang="ja-JP" altLang="en-US" dirty="0" smtClean="0"/>
              <a:t>？」（</a:t>
            </a:r>
            <a:r>
              <a:rPr lang="zh-CN" altLang="en-US" dirty="0" smtClean="0"/>
              <a:t>在办公室）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「（プレゼントを</a:t>
            </a:r>
            <a:r>
              <a:rPr lang="en-US" altLang="ja-JP" dirty="0" smtClean="0"/>
              <a:t>)</a:t>
            </a:r>
            <a:r>
              <a:rPr lang="ja-JP" altLang="en-US" dirty="0" smtClean="0"/>
              <a:t>開け</a:t>
            </a:r>
            <a:r>
              <a:rPr lang="ja-JP" altLang="en-US" dirty="0" smtClean="0">
                <a:solidFill>
                  <a:srgbClr val="FF0000"/>
                </a:solidFill>
              </a:rPr>
              <a:t>てもいい</a:t>
            </a:r>
            <a:r>
              <a:rPr lang="ja-JP" altLang="en-US" dirty="0" smtClean="0"/>
              <a:t>？」</a:t>
            </a:r>
            <a:r>
              <a:rPr lang="zh-CN" altLang="en-US" dirty="0" smtClean="0"/>
              <a:t>（在饭店）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/>
          <p:cNvPicPr/>
          <p:nvPr/>
        </p:nvPicPr>
        <p:blipFill rotWithShape="1">
          <a:blip r:embed="rId3"/>
          <a:srcRect t="3186" r="1662" b="8705"/>
          <a:stretch/>
        </p:blipFill>
        <p:spPr bwMode="auto">
          <a:xfrm>
            <a:off x="4716016" y="2142356"/>
            <a:ext cx="364423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角丸四角形吹き出し 5"/>
          <p:cNvSpPr/>
          <p:nvPr/>
        </p:nvSpPr>
        <p:spPr>
          <a:xfrm>
            <a:off x="6372200" y="1029980"/>
            <a:ext cx="2376264" cy="1584176"/>
          </a:xfrm>
          <a:prstGeom prst="wedgeRoundRectCallout">
            <a:avLst>
              <a:gd name="adj1" fmla="val 61954"/>
              <a:gd name="adj2" fmla="val 29261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実際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の場面で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どう使われているか、</a:t>
            </a:r>
            <a:r>
              <a:rPr lang="ja-JP" altLang="en-US" sz="2000" b="1" dirty="0">
                <a:latin typeface="HGPｺﾞｼｯｸE" pitchFamily="50" charset="-128"/>
                <a:ea typeface="HGPｺﾞｼｯｸE" pitchFamily="50" charset="-128"/>
              </a:rPr>
              <a:t>映像を</a:t>
            </a:r>
            <a:r>
              <a:rPr lang="ja-JP" altLang="en-US" sz="2000" b="1" dirty="0" smtClean="0">
                <a:latin typeface="HGPｺﾞｼｯｸE" pitchFamily="50" charset="-128"/>
                <a:ea typeface="HGPｺﾞｼｯｸE" pitchFamily="50" charset="-128"/>
              </a:rPr>
              <a:t>見て確認してみましょう。</a:t>
            </a:r>
            <a:endParaRPr lang="en-US" altLang="ja-JP" sz="2000" b="1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2503839"/>
            <a:ext cx="3672408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第１０課　征求同意</a:t>
            </a:r>
            <a:r>
              <a:rPr lang="ja-JP" altLang="en-US" b="1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　</a:t>
            </a:r>
            <a:r>
              <a:rPr lang="ja-JP" altLang="en-US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－</a:t>
            </a:r>
            <a:r>
              <a:rPr lang="zh-CN" altLang="en-US" dirty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时装</a:t>
            </a:r>
            <a:r>
              <a:rPr lang="ja-JP" altLang="en-US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－</a:t>
            </a:r>
            <a:endParaRPr lang="en-US" altLang="ja-JP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4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7" t="9507" r="13809" b="17409"/>
          <a:stretch/>
        </p:blipFill>
        <p:spPr bwMode="auto">
          <a:xfrm>
            <a:off x="125760" y="-34388"/>
            <a:ext cx="8622704" cy="68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07504" y="109439"/>
            <a:ext cx="201622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第１０課　征求同意</a:t>
            </a:r>
            <a:endParaRPr kumimoji="1" lang="en-US" altLang="ja-JP" b="1" dirty="0" smtClean="0">
              <a:solidFill>
                <a:schemeClr val="bg1"/>
              </a:solidFill>
            </a:endParaRPr>
          </a:p>
          <a:p>
            <a:r>
              <a:rPr lang="ja-JP" altLang="en-US" b="1" dirty="0" smtClean="0">
                <a:solidFill>
                  <a:schemeClr val="bg1"/>
                </a:solidFill>
              </a:rPr>
              <a:t>いろいろな使い方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endParaRPr kumimoji="1"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1672" y="2483604"/>
            <a:ext cx="112350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在办公室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endParaRPr kumimoji="1"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489138" y="2668270"/>
            <a:ext cx="112350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在品尝处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endParaRPr kumimoji="1"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5804" y="6309320"/>
            <a:ext cx="93610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在饭店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endParaRPr kumimoji="1"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10193" y="6309320"/>
            <a:ext cx="68139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在家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endParaRPr kumimoji="1"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1979712" y="5044916"/>
            <a:ext cx="5148572" cy="1584176"/>
          </a:xfrm>
          <a:prstGeom prst="wedgeRoundRectCallout">
            <a:avLst>
              <a:gd name="adj1" fmla="val -4585"/>
              <a:gd name="adj2" fmla="val 57520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rgbClr val="FFFF00"/>
                </a:solidFill>
                <a:latin typeface="HGPｺﾞｼｯｸE" pitchFamily="50" charset="-128"/>
                <a:ea typeface="HGPｺﾞｼｯｸE" pitchFamily="50" charset="-128"/>
              </a:rPr>
              <a:t>見る前に考えてみましょう。</a:t>
            </a:r>
            <a:r>
              <a:rPr lang="en-US" altLang="ja-JP" sz="2400" b="1" dirty="0" smtClean="0">
                <a:solidFill>
                  <a:srgbClr val="FFFF00"/>
                </a:solidFill>
                <a:latin typeface="HGPｺﾞｼｯｸE" pitchFamily="50" charset="-128"/>
                <a:ea typeface="HGPｺﾞｼｯｸE" pitchFamily="50" charset="-128"/>
              </a:rPr>
              <a:t/>
            </a:r>
            <a:br>
              <a:rPr lang="en-US" altLang="ja-JP" sz="2400" b="1" dirty="0" smtClean="0">
                <a:solidFill>
                  <a:srgbClr val="FFFF00"/>
                </a:solidFill>
                <a:latin typeface="HGPｺﾞｼｯｸE" pitchFamily="50" charset="-128"/>
                <a:ea typeface="HGPｺﾞｼｯｸE" pitchFamily="50" charset="-128"/>
              </a:rPr>
            </a:br>
            <a:r>
              <a:rPr lang="ja-JP" altLang="en-US" sz="2400" b="1" dirty="0" smtClean="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・</a:t>
            </a:r>
            <a:r>
              <a:rPr lang="ja-JP" altLang="en-US" sz="2400" b="1" dirty="0" smtClean="0">
                <a:latin typeface="HGPｺﾞｼｯｸE" pitchFamily="50" charset="-128"/>
                <a:ea typeface="HGPｺﾞｼｯｸE" pitchFamily="50" charset="-128"/>
              </a:rPr>
              <a:t>誰が誰にどんな許可を求めますか。</a:t>
            </a:r>
            <a:endParaRPr lang="en-US" altLang="ja-JP" sz="24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400" b="1" dirty="0" smtClean="0">
                <a:latin typeface="HGPｺﾞｼｯｸE" pitchFamily="50" charset="-128"/>
                <a:ea typeface="HGPｺﾞｼｯｸE" pitchFamily="50" charset="-128"/>
              </a:rPr>
              <a:t>・どう許可を求めますか。</a:t>
            </a:r>
            <a:endParaRPr lang="en-US" altLang="ja-JP" sz="2400" b="1" dirty="0" smtClean="0"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400" b="1" dirty="0" smtClean="0">
                <a:latin typeface="HGPｺﾞｼｯｸE" pitchFamily="50" charset="-128"/>
                <a:ea typeface="HGPｺﾞｼｯｸE" pitchFamily="50" charset="-128"/>
              </a:rPr>
              <a:t>・相手はどう答えますか。</a:t>
            </a:r>
            <a:endParaRPr lang="en-US" altLang="ja-JP" sz="2400" b="1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2411760" y="2090589"/>
            <a:ext cx="1368152" cy="432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latin typeface="HGPｺﾞｼｯｸE" pitchFamily="50" charset="-128"/>
                <a:ea typeface="HGPｺﾞｼｯｸE" pitchFamily="50" charset="-128"/>
              </a:rPr>
              <a:t>電　卓</a:t>
            </a:r>
            <a:endParaRPr kumimoji="1" lang="ja-JP" altLang="en-US" b="1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5904148" y="2212891"/>
            <a:ext cx="1368152" cy="432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atin typeface="HGPｺﾞｼｯｸE" pitchFamily="50" charset="-128"/>
                <a:ea typeface="HGPｺﾞｼｯｸE" pitchFamily="50" charset="-128"/>
              </a:rPr>
              <a:t>試食品</a:t>
            </a:r>
            <a:endParaRPr kumimoji="1" lang="ja-JP" altLang="en-US" b="1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80920" y="5576639"/>
            <a:ext cx="1747924" cy="5886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atin typeface="HGPｺﾞｼｯｸE" pitchFamily="50" charset="-128"/>
                <a:ea typeface="HGPｺﾞｼｯｸE" pitchFamily="50" charset="-128"/>
              </a:rPr>
              <a:t>プレゼント</a:t>
            </a:r>
            <a:endParaRPr kumimoji="1" lang="ja-JP" altLang="en-US" b="1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7164288" y="5674568"/>
            <a:ext cx="1368152" cy="432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latin typeface="HGPｺﾞｼｯｸE" pitchFamily="50" charset="-128"/>
                <a:ea typeface="HGPｺﾞｼｯｸE" pitchFamily="50" charset="-128"/>
              </a:rPr>
              <a:t>たばこ</a:t>
            </a:r>
            <a:endParaRPr kumimoji="1" lang="ja-JP" altLang="en-US" b="1" dirty="0"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4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628"/>
            <a:ext cx="4272458" cy="6624736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69" y="45323"/>
            <a:ext cx="4380359" cy="666936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9512" y="116632"/>
            <a:ext cx="144016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bg1"/>
                </a:solidFill>
              </a:rPr>
              <a:t>第１２課</a:t>
            </a:r>
            <a:r>
              <a:rPr kumimoji="1" lang="zh-CN" altLang="en-US" b="1" dirty="0" smtClean="0">
                <a:solidFill>
                  <a:schemeClr val="bg1"/>
                </a:solidFill>
              </a:rPr>
              <a:t>  </a:t>
            </a:r>
            <a:endParaRPr kumimoji="1" lang="en-US" altLang="zh-CN" b="1" dirty="0" smtClean="0">
              <a:solidFill>
                <a:schemeClr val="bg1"/>
              </a:solidFill>
            </a:endParaRPr>
          </a:p>
          <a:p>
            <a:r>
              <a:rPr kumimoji="1" lang="zh-CN" altLang="en-US" b="1" dirty="0" smtClean="0">
                <a:solidFill>
                  <a:schemeClr val="bg1"/>
                </a:solidFill>
              </a:rPr>
              <a:t>和朋友交谈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15816" y="20896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エリン</a:t>
            </a:r>
            <a:r>
              <a:rPr lang="ja-JP" altLang="en-US" sz="1200" dirty="0"/>
              <a:t>！</a:t>
            </a:r>
            <a:endParaRPr kumimoji="1" lang="ja-JP" altLang="en-US" sz="1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584" y="3042294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どうした</a:t>
            </a:r>
            <a:r>
              <a:rPr lang="ja-JP" altLang="en-US" sz="1200" dirty="0" smtClean="0"/>
              <a:t>の</a:t>
            </a:r>
            <a:r>
              <a:rPr lang="ja-JP" altLang="en-US" sz="1200" dirty="0"/>
              <a:t>？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90986" y="304229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あの・・・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80978" y="294717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部活、</a:t>
            </a:r>
            <a:r>
              <a:rPr lang="ja-JP" altLang="en-US" sz="1200" dirty="0" smtClean="0">
                <a:solidFill>
                  <a:srgbClr val="FF0000"/>
                </a:solidFill>
              </a:rPr>
              <a:t>見ても</a:t>
            </a:r>
            <a:endParaRPr lang="en-US" altLang="ja-JP" sz="1200" dirty="0" smtClean="0">
              <a:solidFill>
                <a:srgbClr val="FF0000"/>
              </a:solidFill>
            </a:endParaRPr>
          </a:p>
          <a:p>
            <a:r>
              <a:rPr lang="ja-JP" altLang="en-US" sz="1200" dirty="0" smtClean="0">
                <a:solidFill>
                  <a:srgbClr val="FF0000"/>
                </a:solidFill>
              </a:rPr>
              <a:t>いいですか？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80978" y="43651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うん</a:t>
            </a:r>
            <a:r>
              <a:rPr lang="ja-JP" altLang="en-US" sz="1200" dirty="0" smtClean="0"/>
              <a:t>、</a:t>
            </a:r>
            <a:r>
              <a:rPr lang="ja-JP" altLang="en-US" sz="1200" dirty="0"/>
              <a:t>いい</a:t>
            </a:r>
            <a:r>
              <a:rPr lang="ja-JP" altLang="en-US" sz="1200" dirty="0" smtClean="0"/>
              <a:t>けど・・・、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5516" y="5123259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エリン、</a:t>
            </a:r>
            <a:endParaRPr lang="en-US" altLang="ja-JP" sz="1200" dirty="0" smtClean="0"/>
          </a:p>
          <a:p>
            <a:r>
              <a:rPr kumimoji="1" lang="ja-JP" altLang="en-US" sz="1200" dirty="0" smtClean="0"/>
              <a:t>私には</a:t>
            </a:r>
            <a:endParaRPr kumimoji="1" lang="en-US" altLang="ja-JP" sz="1200" dirty="0" smtClean="0"/>
          </a:p>
          <a:p>
            <a:r>
              <a:rPr lang="ja-JP" altLang="en-US" sz="1200" dirty="0" smtClean="0"/>
              <a:t>「</a:t>
            </a:r>
            <a:r>
              <a:rPr lang="ja-JP" altLang="en-US" sz="1200" dirty="0" smtClean="0">
                <a:solidFill>
                  <a:srgbClr val="FF0000"/>
                </a:solidFill>
              </a:rPr>
              <a:t>見てもいい？</a:t>
            </a:r>
            <a:r>
              <a:rPr lang="ja-JP" altLang="en-US" sz="1200" dirty="0" smtClean="0"/>
              <a:t>」で、いいよ。</a:t>
            </a:r>
            <a:endParaRPr kumimoji="1"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93950" y="5094098"/>
            <a:ext cx="1251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</a:rPr>
              <a:t>見ても</a:t>
            </a:r>
            <a:r>
              <a:rPr lang="ja-JP" altLang="en-US" sz="1200" dirty="0" smtClean="0">
                <a:solidFill>
                  <a:srgbClr val="FF0000"/>
                </a:solidFill>
              </a:rPr>
              <a:t>いい</a:t>
            </a:r>
            <a:r>
              <a:rPr lang="ja-JP" altLang="en-US" sz="1200" dirty="0">
                <a:solidFill>
                  <a:srgbClr val="FF0000"/>
                </a:solidFill>
              </a:rPr>
              <a:t>？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79912" y="6274990"/>
            <a:ext cx="660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うん。</a:t>
            </a:r>
            <a:endParaRPr kumimoji="1" lang="ja-JP" altLang="en-US" sz="12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2000" y="15560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咲！</a:t>
            </a:r>
            <a:endParaRPr kumimoji="1" lang="ja-JP" altLang="en-US" sz="12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8064" y="155679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あ</a:t>
            </a:r>
            <a:r>
              <a:rPr lang="ja-JP" altLang="en-US" sz="1200" dirty="0" smtClean="0"/>
              <a:t>、</a:t>
            </a:r>
            <a:endParaRPr lang="en-US" altLang="ja-JP" sz="1200" dirty="0" smtClean="0"/>
          </a:p>
          <a:p>
            <a:r>
              <a:rPr lang="ja-JP" altLang="en-US" sz="1200" dirty="0"/>
              <a:t>先輩</a:t>
            </a:r>
            <a:r>
              <a:rPr lang="ja-JP" altLang="en-US" sz="1200" dirty="0" smtClean="0"/>
              <a:t>！</a:t>
            </a:r>
            <a:endParaRPr kumimoji="1" lang="ja-JP" altLang="en-US" sz="12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87988" y="1166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見学</a:t>
            </a:r>
            <a:r>
              <a:rPr lang="ja-JP" altLang="en-US" sz="1200" dirty="0" smtClean="0"/>
              <a:t>の人</a:t>
            </a:r>
            <a:r>
              <a:rPr lang="ja-JP" altLang="en-US" sz="1200" dirty="0"/>
              <a:t>？</a:t>
            </a:r>
            <a:endParaRPr kumimoji="1" lang="ja-JP" altLang="en-US" sz="12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244408" y="70464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はい。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99992" y="2418842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中</a:t>
            </a:r>
            <a:r>
              <a:rPr lang="ja-JP" altLang="en-US" sz="1200" dirty="0" smtClean="0"/>
              <a:t>で見たら？</a:t>
            </a:r>
            <a:endParaRPr kumimoji="1"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40338" y="3789040"/>
            <a:ext cx="1163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</a:rPr>
              <a:t>見ても</a:t>
            </a:r>
            <a:r>
              <a:rPr lang="ja-JP" altLang="en-US" sz="1200" dirty="0" smtClean="0">
                <a:solidFill>
                  <a:srgbClr val="FF0000"/>
                </a:solidFill>
              </a:rPr>
              <a:t>いい</a:t>
            </a:r>
            <a:r>
              <a:rPr lang="ja-JP" altLang="en-US" sz="1200" dirty="0">
                <a:solidFill>
                  <a:srgbClr val="FF0000"/>
                </a:solidFill>
              </a:rPr>
              <a:t>？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797352" y="232650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エリン！</a:t>
            </a:r>
            <a:endParaRPr lang="en-US" altLang="ja-JP" sz="1200" dirty="0" smtClean="0"/>
          </a:p>
          <a:p>
            <a:r>
              <a:rPr kumimoji="1" lang="ja-JP" altLang="en-US" sz="1200" dirty="0"/>
              <a:t>だめよ。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641579" y="3716863"/>
            <a:ext cx="117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先輩には、</a:t>
            </a:r>
            <a:endParaRPr kumimoji="1" lang="en-US" altLang="ja-JP" sz="1200" dirty="0" smtClean="0"/>
          </a:p>
          <a:p>
            <a:r>
              <a:rPr kumimoji="1" lang="ja-JP" altLang="en-US" sz="1200" dirty="0" smtClean="0"/>
              <a:t>「</a:t>
            </a:r>
            <a:r>
              <a:rPr kumimoji="1" lang="ja-JP" altLang="en-US" sz="1200" dirty="0" smtClean="0">
                <a:solidFill>
                  <a:srgbClr val="FF0000"/>
                </a:solidFill>
              </a:rPr>
              <a:t>見ても</a:t>
            </a:r>
            <a:endParaRPr kumimoji="1" lang="en-US" altLang="ja-JP" sz="1200" dirty="0" smtClean="0">
              <a:solidFill>
                <a:srgbClr val="FF0000"/>
              </a:solidFill>
            </a:endParaRPr>
          </a:p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いいですか</a:t>
            </a:r>
            <a:r>
              <a:rPr kumimoji="1" lang="ja-JP" altLang="en-US" sz="1200" dirty="0" smtClean="0"/>
              <a:t>」。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1998" y="4688269"/>
            <a:ext cx="1650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rgbClr val="FF0000"/>
                </a:solidFill>
              </a:rPr>
              <a:t>見てもいいです</a:t>
            </a:r>
            <a:r>
              <a:rPr lang="ja-JP" altLang="en-US" sz="1200" dirty="0" smtClean="0">
                <a:solidFill>
                  <a:srgbClr val="FF0000"/>
                </a:solidFill>
              </a:rPr>
              <a:t>か？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40338" y="613888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/>
              <a:t>どうぞ</a:t>
            </a:r>
            <a:r>
              <a:rPr kumimoji="1" lang="ja-JP" altLang="en-US" sz="1200" dirty="0" smtClean="0"/>
              <a:t>。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30366" y="4595936"/>
            <a:ext cx="139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うーん。</a:t>
            </a:r>
            <a:endParaRPr lang="en-US" altLang="ja-JP" sz="1200" dirty="0" smtClean="0"/>
          </a:p>
          <a:p>
            <a:r>
              <a:rPr lang="ja-JP" altLang="en-US" sz="1200" dirty="0"/>
              <a:t>むずかしいですね</a:t>
            </a:r>
            <a:r>
              <a:rPr lang="ja-JP" altLang="en-US" sz="1200" dirty="0" smtClean="0"/>
              <a:t>。</a:t>
            </a:r>
            <a:endParaRPr kumimoji="1" lang="ja-JP" altLang="en-US" sz="12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712124" y="4595936"/>
            <a:ext cx="1375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だから・・・</a:t>
            </a:r>
            <a:endParaRPr lang="en-US" altLang="ja-JP" sz="1200" dirty="0" smtClean="0"/>
          </a:p>
          <a:p>
            <a:r>
              <a:rPr kumimoji="1" lang="ja-JP" altLang="en-US" sz="1200" dirty="0"/>
              <a:t>私に</a:t>
            </a:r>
            <a:r>
              <a:rPr kumimoji="1" lang="ja-JP" altLang="en-US" sz="1200" dirty="0" smtClean="0"/>
              <a:t>は</a:t>
            </a:r>
            <a:endParaRPr kumimoji="1" lang="en-US" altLang="ja-JP" sz="1200" dirty="0" smtClean="0"/>
          </a:p>
          <a:p>
            <a:r>
              <a:rPr lang="ja-JP" altLang="en-US" sz="1200" dirty="0"/>
              <a:t>ていねい</a:t>
            </a:r>
            <a:r>
              <a:rPr lang="ja-JP" altLang="en-US" sz="1200" dirty="0" smtClean="0"/>
              <a:t>じゃ</a:t>
            </a:r>
            <a:endParaRPr lang="en-US" altLang="ja-JP" sz="1200" dirty="0" smtClean="0"/>
          </a:p>
          <a:p>
            <a:r>
              <a:rPr kumimoji="1" lang="ja-JP" altLang="en-US" sz="1200" dirty="0" smtClean="0"/>
              <a:t>なくていいって！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05114" y="2654340"/>
            <a:ext cx="5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200" dirty="0" smtClean="0"/>
              <a:t>艾琳！</a:t>
            </a:r>
            <a:endParaRPr kumimoji="1" lang="ja-JP" altLang="en-US" sz="12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2143" y="4799925"/>
            <a:ext cx="938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怎么</a:t>
            </a:r>
            <a:r>
              <a:rPr lang="zh-CN" altLang="en-US" sz="1200" dirty="0" smtClean="0"/>
              <a:t>了？</a:t>
            </a:r>
            <a:endParaRPr kumimoji="1" lang="ja-JP" altLang="en-US" sz="12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43608" y="4787720"/>
            <a:ext cx="3635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嗯</a:t>
            </a:r>
            <a:r>
              <a:rPr lang="ja-JP" altLang="en-US" sz="1200" dirty="0" smtClean="0"/>
              <a:t>・・・</a:t>
            </a:r>
            <a:r>
              <a:rPr lang="zh-CN" altLang="en-US" sz="1200" dirty="0" smtClean="0"/>
              <a:t>课外部动，我可以看看吗？ </a:t>
            </a:r>
            <a:r>
              <a:rPr lang="en-US" altLang="ja-JP" sz="1200" dirty="0" err="1"/>
              <a:t>―</a:t>
            </a:r>
            <a:r>
              <a:rPr lang="zh-CN" altLang="en-US" sz="1200" dirty="0" smtClean="0"/>
              <a:t>嗯，可以呀</a:t>
            </a:r>
            <a:r>
              <a:rPr lang="ja-JP" altLang="en-US" sz="1200" dirty="0" smtClean="0"/>
              <a:t>・・・　</a:t>
            </a:r>
            <a:endParaRPr lang="en-US" altLang="zh-CN" sz="1200" dirty="0" smtClean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20130" y="6581001"/>
            <a:ext cx="4299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跟我说话，用“</a:t>
            </a:r>
            <a:r>
              <a:rPr lang="ja-JP" altLang="en-US" sz="1200" dirty="0" smtClean="0"/>
              <a:t>見てもいい？</a:t>
            </a:r>
            <a:r>
              <a:rPr lang="zh-CN" altLang="en-US" sz="1200" dirty="0" smtClean="0"/>
              <a:t>”就行了。</a:t>
            </a:r>
            <a:r>
              <a:rPr lang="en-US" altLang="ja-JP" sz="1200" dirty="0" smtClean="0"/>
              <a:t>―</a:t>
            </a:r>
            <a:r>
              <a:rPr lang="zh-CN" altLang="en-US" sz="1200" dirty="0" smtClean="0"/>
              <a:t>可以看看吗</a:t>
            </a:r>
            <a:r>
              <a:rPr lang="ja-JP" altLang="en-US" sz="1200" dirty="0" smtClean="0"/>
              <a:t>？</a:t>
            </a:r>
            <a:r>
              <a:rPr lang="zh-CN" altLang="en-US" sz="1200" dirty="0" smtClean="0"/>
              <a:t>  </a:t>
            </a:r>
            <a:r>
              <a:rPr lang="en-US" altLang="ja-JP" sz="1200" dirty="0"/>
              <a:t>―</a:t>
            </a:r>
            <a:r>
              <a:rPr lang="zh-CN" altLang="en-US" sz="1200" dirty="0" smtClean="0"/>
              <a:t> 嗯！</a:t>
            </a:r>
            <a:endParaRPr kumimoji="1"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440113" y="2136410"/>
            <a:ext cx="137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/>
              <a:t>咲</a:t>
            </a:r>
            <a:r>
              <a:rPr lang="zh-CN" altLang="en-US" sz="1200" dirty="0" smtClean="0"/>
              <a:t>！</a:t>
            </a:r>
            <a:r>
              <a:rPr lang="en-US" altLang="ja-JP" sz="1200" dirty="0" smtClean="0"/>
              <a:t>―</a:t>
            </a:r>
            <a:r>
              <a:rPr lang="zh-CN" altLang="en-US" sz="1200" dirty="0" smtClean="0"/>
              <a:t>啊，学姐！</a:t>
            </a:r>
            <a:endParaRPr kumimoji="1" lang="ja-JP" altLang="en-US" sz="1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099981" y="2083752"/>
            <a:ext cx="1814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你</a:t>
            </a:r>
            <a:r>
              <a:rPr lang="zh-CN" altLang="en-US" sz="1200" dirty="0" smtClean="0"/>
              <a:t>是来参观的？</a:t>
            </a:r>
            <a:r>
              <a:rPr lang="en-US" altLang="ja-JP" sz="1200" dirty="0" smtClean="0"/>
              <a:t>―</a:t>
            </a:r>
            <a:r>
              <a:rPr lang="zh-CN" altLang="en-US" sz="1200" dirty="0"/>
              <a:t>是的。</a:t>
            </a:r>
            <a:endParaRPr kumimoji="1"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395853" y="4358937"/>
            <a:ext cx="19303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/>
              <a:t>进去看吧。</a:t>
            </a:r>
            <a:r>
              <a:rPr lang="en-US" altLang="ja-JP" sz="900" dirty="0" smtClean="0"/>
              <a:t>―</a:t>
            </a:r>
            <a:r>
              <a:rPr lang="zh-CN" altLang="en-US" sz="900" dirty="0" smtClean="0"/>
              <a:t>可以看吗？</a:t>
            </a:r>
            <a:endParaRPr lang="en-US" altLang="zh-CN" sz="900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799590" y="4380930"/>
            <a:ext cx="37237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/>
              <a:t>艾琳</a:t>
            </a:r>
            <a:r>
              <a:rPr lang="zh-CN" altLang="en-US" sz="900" dirty="0" smtClean="0"/>
              <a:t>！不能那样说话呀！对学姐要说“</a:t>
            </a:r>
            <a:r>
              <a:rPr lang="ja-JP" altLang="en-US" sz="900" dirty="0" smtClean="0"/>
              <a:t>見てもいいですか？</a:t>
            </a:r>
            <a:r>
              <a:rPr lang="zh-CN" altLang="en-US" sz="900" dirty="0" smtClean="0"/>
              <a:t>”。</a:t>
            </a:r>
            <a:endParaRPr lang="en-US" altLang="zh-CN" sz="900" dirty="0" smtClean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419414" y="6627168"/>
            <a:ext cx="14914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/>
              <a:t>我可以看看吗？</a:t>
            </a:r>
            <a:r>
              <a:rPr lang="zh-CN" altLang="en-US" sz="900" dirty="0"/>
              <a:t> </a:t>
            </a:r>
            <a:r>
              <a:rPr lang="en-US" altLang="ja-JP" sz="900" dirty="0" smtClean="0"/>
              <a:t>―</a:t>
            </a:r>
            <a:r>
              <a:rPr lang="zh-CN" altLang="en-US" sz="900" dirty="0" smtClean="0"/>
              <a:t>请吧！</a:t>
            </a:r>
            <a:endParaRPr lang="en-US" altLang="zh-CN" sz="900" dirty="0" smtClean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910882" y="6627168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/>
              <a:t>哎呀</a:t>
            </a:r>
            <a:r>
              <a:rPr lang="zh-CN" altLang="en-US" sz="900" dirty="0" smtClean="0"/>
              <a:t>，真难呀！ </a:t>
            </a:r>
            <a:r>
              <a:rPr lang="en-US" altLang="ja-JP" sz="900" dirty="0" smtClean="0"/>
              <a:t>―</a:t>
            </a:r>
            <a:r>
              <a:rPr lang="zh-CN" altLang="en-US" sz="900" dirty="0" smtClean="0"/>
              <a:t>所以</a:t>
            </a:r>
            <a:r>
              <a:rPr lang="ja-JP" altLang="en-US" sz="900" dirty="0" smtClean="0"/>
              <a:t>・・・</a:t>
            </a:r>
            <a:r>
              <a:rPr lang="zh-CN" altLang="en-US" sz="900" dirty="0" smtClean="0"/>
              <a:t>我说跟我讲话不用那么恭恭敬敬的！</a:t>
            </a:r>
            <a:endParaRPr lang="en-US" altLang="zh-CN" sz="900" dirty="0" smtClean="0"/>
          </a:p>
        </p:txBody>
      </p:sp>
      <p:sp>
        <p:nvSpPr>
          <p:cNvPr id="38" name="角丸四角形吹き出し 37"/>
          <p:cNvSpPr/>
          <p:nvPr/>
        </p:nvSpPr>
        <p:spPr>
          <a:xfrm>
            <a:off x="1882923" y="835350"/>
            <a:ext cx="4773597" cy="1584176"/>
          </a:xfrm>
          <a:prstGeom prst="wedgeRoundRectCallout">
            <a:avLst>
              <a:gd name="adj1" fmla="val -4585"/>
              <a:gd name="adj2" fmla="val 57520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敬体</a:t>
            </a:r>
            <a:r>
              <a:rPr lang="zh-CN" altLang="en-US" sz="2400" b="1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形式</a:t>
            </a:r>
            <a:r>
              <a:rPr lang="ja-JP" altLang="en-US" sz="2400" b="1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・</a:t>
            </a:r>
            <a:r>
              <a:rPr lang="zh-CN" altLang="en-US" sz="2400" b="1" dirty="0" smtClean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间体形式</a:t>
            </a:r>
            <a:r>
              <a:rPr lang="ja-JP" altLang="en-US" sz="2400" dirty="0" smtClean="0">
                <a:solidFill>
                  <a:srgbClr val="FFFF00"/>
                </a:solidFill>
                <a:latin typeface="HGPｺﾞｼｯｸE" pitchFamily="50" charset="-128"/>
                <a:ea typeface="HGPｺﾞｼｯｸE" pitchFamily="50" charset="-128"/>
              </a:rPr>
              <a:t>：</a:t>
            </a:r>
            <a:endParaRPr lang="en-US" altLang="ja-JP" sz="2400" dirty="0" smtClean="0">
              <a:solidFill>
                <a:srgbClr val="FFFF00"/>
              </a:solidFill>
              <a:latin typeface="HGPｺﾞｼｯｸE" pitchFamily="50" charset="-128"/>
              <a:ea typeface="HGPｺﾞｼｯｸE" pitchFamily="50" charset="-128"/>
            </a:endParaRPr>
          </a:p>
          <a:p>
            <a:r>
              <a:rPr lang="ja-JP" altLang="en-US" sz="2400" dirty="0" smtClean="0">
                <a:latin typeface="HGPｺﾞｼｯｸE" pitchFamily="50" charset="-128"/>
                <a:ea typeface="HGPｺﾞｼｯｸE" pitchFamily="50" charset="-128"/>
              </a:rPr>
              <a:t>どんな人にどんな表現を使うのか、場面を見て考えさせてみましょう。</a:t>
            </a:r>
            <a:endParaRPr lang="en-US" altLang="ja-JP" sz="2400" dirty="0" smtClean="0">
              <a:latin typeface="HGPｺﾞｼｯｸE" pitchFamily="50" charset="-128"/>
              <a:ea typeface="HGPｺﾞｼｯｸE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5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使用例３．聴解練習に使う</a:t>
            </a:r>
            <a:endParaRPr kumimoji="1" lang="ja-JP" altLang="en-US" dirty="0">
              <a:solidFill>
                <a:srgbClr val="7030A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b="1" dirty="0">
                <a:latin typeface="HGPｺﾞｼｯｸE" pitchFamily="50" charset="-128"/>
                <a:ea typeface="HGPｺﾞｼｯｸE" pitchFamily="50" charset="-128"/>
              </a:rPr>
              <a:t>基本スキット／応用スキット</a:t>
            </a:r>
            <a:r>
              <a:rPr lang="ja-JP" altLang="en-US" dirty="0"/>
              <a:t>　・・</a:t>
            </a:r>
            <a:r>
              <a:rPr lang="ja-JP" altLang="en-US" dirty="0" smtClean="0"/>
              <a:t>・時間：</a:t>
            </a:r>
            <a:r>
              <a:rPr lang="en-US" altLang="ja-JP" dirty="0" smtClean="0"/>
              <a:t>1</a:t>
            </a:r>
            <a:r>
              <a:rPr lang="ja-JP" altLang="en-US" dirty="0"/>
              <a:t>分半～</a:t>
            </a:r>
            <a:r>
              <a:rPr lang="en-US" altLang="ja-JP" dirty="0"/>
              <a:t>2</a:t>
            </a:r>
            <a:r>
              <a:rPr lang="ja-JP" altLang="en-US" dirty="0" smtClean="0"/>
              <a:t>分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いろいろな使い方、見てみよう</a:t>
            </a:r>
            <a:r>
              <a:rPr lang="ja-JP" altLang="en-US" b="1" dirty="0" smtClean="0"/>
              <a:t>、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>
                <a:latin typeface="HGPｺﾞｼｯｸE" pitchFamily="50" charset="-128"/>
                <a:ea typeface="HGPｺﾞｼｯｸE" pitchFamily="50" charset="-128"/>
              </a:rPr>
              <a:t>日本語</a:t>
            </a:r>
            <a:r>
              <a:rPr lang="ja-JP" altLang="en-US" b="1" dirty="0" smtClean="0">
                <a:latin typeface="HGPｺﾞｼｯｸE" pitchFamily="50" charset="-128"/>
                <a:ea typeface="HGPｺﾞｼｯｸE" pitchFamily="50" charset="-128"/>
              </a:rPr>
              <a:t>を勉強している人たち、日本の高校生</a:t>
            </a:r>
            <a:endParaRPr lang="en-US" altLang="ja-JP" b="1" dirty="0">
              <a:latin typeface="HGPｺﾞｼｯｸE" pitchFamily="50" charset="-128"/>
              <a:ea typeface="HGPｺﾞｼｯｸE" pitchFamily="50" charset="-128"/>
            </a:endParaRPr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ja-JP" altLang="en-US" dirty="0" smtClean="0"/>
              <a:t>自然</a:t>
            </a:r>
            <a:r>
              <a:rPr lang="ja-JP" altLang="en-US" dirty="0"/>
              <a:t>な</a:t>
            </a:r>
            <a:r>
              <a:rPr kumimoji="1" lang="ja-JP" altLang="en-US" dirty="0" smtClean="0"/>
              <a:t>会話</a:t>
            </a:r>
            <a:r>
              <a:rPr lang="ja-JP" altLang="en-US" dirty="0" smtClean="0"/>
              <a:t>（ナチュラルスピード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を聞く</a:t>
            </a:r>
            <a:endParaRPr lang="en-US" altLang="ja-JP" dirty="0" smtClean="0"/>
          </a:p>
          <a:p>
            <a:r>
              <a:rPr kumimoji="1" lang="ja-JP" altLang="en-US" dirty="0" smtClean="0"/>
              <a:t>必要な情報を</a:t>
            </a:r>
            <a:r>
              <a:rPr lang="ja-JP" altLang="en-US" dirty="0" smtClean="0"/>
              <a:t>聞き取る練習</a:t>
            </a:r>
            <a:endParaRPr lang="en-US" altLang="ja-JP" dirty="0" smtClean="0"/>
          </a:p>
          <a:p>
            <a:r>
              <a:rPr lang="ja-JP" altLang="en-US" dirty="0" smtClean="0"/>
              <a:t>予測させながら聞く</a:t>
            </a:r>
            <a:endParaRPr lang="en-US" altLang="ja-JP" dirty="0" smtClean="0"/>
          </a:p>
          <a:p>
            <a:r>
              <a:rPr lang="ja-JP" altLang="en-US" dirty="0" smtClean="0"/>
              <a:t>再話させる</a:t>
            </a:r>
            <a:endParaRPr lang="en-US" altLang="ja-JP" dirty="0" smtClean="0"/>
          </a:p>
          <a:p>
            <a:r>
              <a:rPr lang="ja-JP" altLang="en-US" dirty="0"/>
              <a:t>会話</a:t>
            </a:r>
            <a:r>
              <a:rPr lang="ja-JP" altLang="en-US" dirty="0" smtClean="0"/>
              <a:t>表現を学ぶ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「ごめん。」（２課</a:t>
            </a:r>
            <a:r>
              <a:rPr lang="en-US" altLang="ja-JP" dirty="0" smtClean="0"/>
              <a:t>)</a:t>
            </a:r>
            <a:r>
              <a:rPr lang="ja-JP" altLang="en-US" dirty="0" smtClean="0"/>
              <a:t>「いけない！」（３課</a:t>
            </a:r>
            <a:r>
              <a:rPr lang="en-US" altLang="ja-JP" dirty="0" smtClean="0"/>
              <a:t>)</a:t>
            </a:r>
          </a:p>
          <a:p>
            <a:pPr marL="0" indent="0">
              <a:buNone/>
            </a:pPr>
            <a:r>
              <a:rPr lang="ja-JP" altLang="en-US" dirty="0" smtClean="0"/>
              <a:t>　「～じゃない？」「～の？」「～だって？」「～</a:t>
            </a:r>
            <a:r>
              <a:rPr lang="ja-JP" altLang="en-US" dirty="0" err="1" smtClean="0"/>
              <a:t>じゃん</a:t>
            </a:r>
            <a:r>
              <a:rPr lang="ja-JP" altLang="en-US" dirty="0" smtClean="0"/>
              <a:t>。」等</a:t>
            </a:r>
            <a:endParaRPr lang="en-US" altLang="ja-JP" dirty="0" smtClean="0"/>
          </a:p>
          <a:p>
            <a:r>
              <a:rPr lang="ja-JP" altLang="en-US" dirty="0" smtClean="0"/>
              <a:t>セリフを考える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①中国語字幕を見て日本語のセリフを考える。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②</a:t>
            </a:r>
            <a:r>
              <a:rPr lang="en-US" altLang="ja-JP" dirty="0" smtClean="0"/>
              <a:t>DVD</a:t>
            </a:r>
            <a:r>
              <a:rPr lang="ja-JP" altLang="en-US" dirty="0" smtClean="0"/>
              <a:t>を見て日本語のセリフをチェックする。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6182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スパイス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1560</TotalTime>
  <Words>901</Words>
  <Application>Microsoft Office PowerPoint</Application>
  <PresentationFormat>画面に合わせる (4:3)</PresentationFormat>
  <Paragraphs>265</Paragraphs>
  <Slides>17</Slides>
  <Notes>10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スパイス</vt:lpstr>
      <vt:lpstr>艾琳学日语  第一外国語授業での使用例</vt:lpstr>
      <vt:lpstr>PowerPoint プレゼンテーション</vt:lpstr>
      <vt:lpstr>第一外国語授業での使用例</vt:lpstr>
      <vt:lpstr>使用例１．文型練習に使う</vt:lpstr>
      <vt:lpstr>映像を見ながら、 「～ています」を使って、 実況中継してみましょう。</vt:lpstr>
      <vt:lpstr>使用例２．機能別表現練習に使う</vt:lpstr>
      <vt:lpstr>PowerPoint プレゼンテーション</vt:lpstr>
      <vt:lpstr>PowerPoint プレゼンテーション</vt:lpstr>
      <vt:lpstr>使用例３．聴解練習に使う</vt:lpstr>
      <vt:lpstr>小</vt:lpstr>
      <vt:lpstr>使用例４．会話練習に使う</vt:lpstr>
      <vt:lpstr>ロールプレイ　　点菜　上級編 　</vt:lpstr>
      <vt:lpstr>アフレコ（配音)に挑戦！ </vt:lpstr>
      <vt:lpstr>シャドーイング（影子练习）</vt:lpstr>
      <vt:lpstr>使用例５．ディスカッションや作文の素材として使う </vt:lpstr>
      <vt:lpstr>附录　日本的高中生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艾琳学日语</dc:title>
  <dc:creator>DELL</dc:creator>
  <cp:lastModifiedBy>DELL</cp:lastModifiedBy>
  <cp:revision>115</cp:revision>
  <dcterms:created xsi:type="dcterms:W3CDTF">2013-05-14T01:41:52Z</dcterms:created>
  <dcterms:modified xsi:type="dcterms:W3CDTF">2014-01-07T07:26:25Z</dcterms:modified>
</cp:coreProperties>
</file>