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handoutMasterIdLst>
    <p:handoutMasterId r:id="rId23"/>
  </p:handoutMasterIdLst>
  <p:sldIdLst>
    <p:sldId id="258" r:id="rId2"/>
    <p:sldId id="299" r:id="rId3"/>
    <p:sldId id="294" r:id="rId4"/>
    <p:sldId id="261" r:id="rId5"/>
    <p:sldId id="274" r:id="rId6"/>
    <p:sldId id="297" r:id="rId7"/>
    <p:sldId id="292" r:id="rId8"/>
    <p:sldId id="280" r:id="rId9"/>
    <p:sldId id="264" r:id="rId10"/>
    <p:sldId id="262" r:id="rId11"/>
    <p:sldId id="265" r:id="rId12"/>
    <p:sldId id="266" r:id="rId13"/>
    <p:sldId id="291" r:id="rId14"/>
    <p:sldId id="275" r:id="rId15"/>
    <p:sldId id="267" r:id="rId16"/>
    <p:sldId id="284" r:id="rId17"/>
    <p:sldId id="289" r:id="rId18"/>
    <p:sldId id="293" r:id="rId19"/>
    <p:sldId id="288" r:id="rId20"/>
    <p:sldId id="296" r:id="rId21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EF33668E-7B83-4534-B663-F9D420819BE8}">
          <p14:sldIdLst>
            <p14:sldId id="258"/>
            <p14:sldId id="299"/>
            <p14:sldId id="294"/>
            <p14:sldId id="261"/>
            <p14:sldId id="274"/>
            <p14:sldId id="297"/>
            <p14:sldId id="292"/>
            <p14:sldId id="280"/>
            <p14:sldId id="264"/>
            <p14:sldId id="262"/>
            <p14:sldId id="265"/>
            <p14:sldId id="266"/>
            <p14:sldId id="291"/>
            <p14:sldId id="275"/>
            <p14:sldId id="267"/>
            <p14:sldId id="284"/>
            <p14:sldId id="289"/>
            <p14:sldId id="293"/>
            <p14:sldId id="288"/>
            <p14:sldId id="296"/>
          </p14:sldIdLst>
        </p14:section>
        <p14:section name="タイトルなしのセクション" id="{C88210C2-5FE2-4BDA-A359-0E32CBD59718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L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66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978" autoAdjust="0"/>
    <p:restoredTop sz="86510" autoAdjust="0"/>
  </p:normalViewPr>
  <p:slideViewPr>
    <p:cSldViewPr>
      <p:cViewPr>
        <p:scale>
          <a:sx n="98" d="100"/>
          <a:sy n="98" d="100"/>
        </p:scale>
        <p:origin x="-72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3B96F-EC45-4AA3-A9C3-381387B2CD9F}" type="datetimeFigureOut">
              <a:rPr kumimoji="1" lang="ja-JP" altLang="en-US" smtClean="0"/>
              <a:t>2014/1/7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08EBF-164A-4E62-A82B-79DFFAE71F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699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955B8-F694-47BB-982C-9A37B85CC3D5}" type="datetimeFigureOut">
              <a:rPr kumimoji="1" lang="ja-JP" altLang="en-US" smtClean="0"/>
              <a:t>2014/1/7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266CE-CA85-44EE-84C1-F69F6850B9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0075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266CE-CA85-44EE-84C1-F69F6850B91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6181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266CE-CA85-44EE-84C1-F69F6850B915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1126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266CE-CA85-44EE-84C1-F69F6850B915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1837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266CE-CA85-44EE-84C1-F69F6850B915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1580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266CE-CA85-44EE-84C1-F69F6850B915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1012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266CE-CA85-44EE-84C1-F69F6850B915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1222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266CE-CA85-44EE-84C1-F69F6850B915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793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266CE-CA85-44EE-84C1-F69F6850B915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9429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266CE-CA85-44EE-84C1-F69F6850B915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43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266CE-CA85-44EE-84C1-F69F6850B91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2689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266CE-CA85-44EE-84C1-F69F6850B91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9102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266CE-CA85-44EE-84C1-F69F6850B91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120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266CE-CA85-44EE-84C1-F69F6850B91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5984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266CE-CA85-44EE-84C1-F69F6850B91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3859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266CE-CA85-44EE-84C1-F69F6850B91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8373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266CE-CA85-44EE-84C1-F69F6850B91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9968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266CE-CA85-44EE-84C1-F69F6850B91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6844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角丸四角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80E1-D807-4CD6-8AAC-1B57F6EE2BE6}" type="datetimeFigureOut">
              <a:rPr kumimoji="1" lang="ja-JP" altLang="en-US" smtClean="0"/>
              <a:t>2014/1/7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AF33D74-BB8D-4451-9E98-1FFF31DBC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80E1-D807-4CD6-8AAC-1B57F6EE2BE6}" type="datetimeFigureOut">
              <a:rPr kumimoji="1" lang="ja-JP" altLang="en-US" smtClean="0"/>
              <a:t>2014/1/7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3D74-BB8D-4451-9E98-1FFF31DBC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80E1-D807-4CD6-8AAC-1B57F6EE2BE6}" type="datetimeFigureOut">
              <a:rPr kumimoji="1" lang="ja-JP" altLang="en-US" smtClean="0"/>
              <a:t>2014/1/7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3D74-BB8D-4451-9E98-1FFF31DBC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80E1-D807-4CD6-8AAC-1B57F6EE2BE6}" type="datetimeFigureOut">
              <a:rPr kumimoji="1" lang="ja-JP" altLang="en-US" smtClean="0"/>
              <a:t>2014/1/7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3D74-BB8D-4451-9E98-1FFF31DBC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角丸四角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80E1-D807-4CD6-8AAC-1B57F6EE2BE6}" type="datetimeFigureOut">
              <a:rPr kumimoji="1" lang="ja-JP" altLang="en-US" smtClean="0"/>
              <a:t>2014/1/7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AF33D74-BB8D-4451-9E98-1FFF31DBC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80E1-D807-4CD6-8AAC-1B57F6EE2BE6}" type="datetimeFigureOut">
              <a:rPr kumimoji="1" lang="ja-JP" altLang="en-US" smtClean="0"/>
              <a:t>2014/1/7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3D74-BB8D-4451-9E98-1FFF31DBC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80E1-D807-4CD6-8AAC-1B57F6EE2BE6}" type="datetimeFigureOut">
              <a:rPr kumimoji="1" lang="ja-JP" altLang="en-US" smtClean="0"/>
              <a:t>2014/1/7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3D74-BB8D-4451-9E98-1FFF31DBC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80E1-D807-4CD6-8AAC-1B57F6EE2BE6}" type="datetimeFigureOut">
              <a:rPr kumimoji="1" lang="ja-JP" altLang="en-US" smtClean="0"/>
              <a:t>2014/1/7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3D74-BB8D-4451-9E98-1FFF31DBC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80E1-D807-4CD6-8AAC-1B57F6EE2BE6}" type="datetimeFigureOut">
              <a:rPr kumimoji="1" lang="ja-JP" altLang="en-US" smtClean="0"/>
              <a:t>2014/1/7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3D74-BB8D-4451-9E98-1FFF31DBC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角丸四角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80E1-D807-4CD6-8AAC-1B57F6EE2BE6}" type="datetimeFigureOut">
              <a:rPr kumimoji="1" lang="ja-JP" altLang="en-US" smtClean="0"/>
              <a:t>2014/1/7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3D74-BB8D-4451-9E98-1FFF31DBC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80E1-D807-4CD6-8AAC-1B57F6EE2BE6}" type="datetimeFigureOut">
              <a:rPr kumimoji="1" lang="ja-JP" altLang="en-US" smtClean="0"/>
              <a:t>2014/1/7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AF33D74-BB8D-4451-9E98-1FFF31DBC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正方形/長方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角丸四角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BA980E1-D807-4CD6-8AAC-1B57F6EE2BE6}" type="datetimeFigureOut">
              <a:rPr kumimoji="1" lang="ja-JP" altLang="en-US" smtClean="0"/>
              <a:t>2014/1/7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AF33D74-BB8D-4451-9E98-1FFF31DBC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7" Type="http://schemas.openxmlformats.org/officeDocument/2006/relationships/image" Target="../media/image1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5" Type="http://schemas.openxmlformats.org/officeDocument/2006/relationships/image" Target="../media/image9.png"/><Relationship Id="rId4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59632" y="3573016"/>
            <a:ext cx="6456539" cy="545238"/>
          </a:xfrm>
        </p:spPr>
        <p:txBody>
          <a:bodyPr>
            <a:noAutofit/>
          </a:bodyPr>
          <a:lstStyle/>
          <a:p>
            <a:r>
              <a:rPr kumimoji="1" lang="ja-JP" altLang="en-US" sz="3200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第二外国語授業での使用例</a:t>
            </a:r>
            <a:endParaRPr kumimoji="1" lang="ja-JP" altLang="en-US" sz="3200" dirty="0">
              <a:solidFill>
                <a:srgbClr val="7030A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75656" y="1844824"/>
            <a:ext cx="5868752" cy="1032905"/>
          </a:xfrm>
        </p:spPr>
        <p:txBody>
          <a:bodyPr>
            <a:normAutofit fontScale="90000"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艾琳</a:t>
            </a:r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学日语</a:t>
            </a:r>
            <a:endParaRPr kumimoji="1" lang="ja-JP" altLang="en-US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051" name="Picture 3" descr="C:\Users\DELL\Desktop\Erin_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456973"/>
            <a:ext cx="1404160" cy="305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ELL\Desktop\Honigon_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92001"/>
            <a:ext cx="2145000" cy="191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DELL\Desktop\N21_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3052"/>
            <a:ext cx="1297384" cy="120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36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1919" y="188640"/>
            <a:ext cx="77724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①課題遂行</a:t>
            </a:r>
            <a:r>
              <a:rPr kumimoji="1" lang="en-US" altLang="ja-JP" sz="3600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/>
            </a:r>
            <a:br>
              <a:rPr kumimoji="1" lang="en-US" altLang="ja-JP" sz="3600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</a:br>
            <a:r>
              <a:rPr lang="ja-JP" altLang="en-US" sz="3600" dirty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3600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kumimoji="1" lang="ja-JP" altLang="en-US" sz="3600" dirty="0" smtClean="0">
                <a:solidFill>
                  <a:schemeClr val="accent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活動</a:t>
            </a:r>
            <a:r>
              <a:rPr kumimoji="1" lang="ja-JP" altLang="en-US" sz="3600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kumimoji="1" lang="ja-JP" altLang="en-US" sz="36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例２：</a:t>
            </a:r>
            <a:endParaRPr kumimoji="1" lang="ja-JP" altLang="en-US" sz="36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8005681" cy="41715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400" dirty="0" smtClean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表現練習　</a:t>
            </a:r>
            <a:r>
              <a:rPr lang="ja-JP" altLang="en-US" sz="2000" dirty="0" smtClean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見て</a:t>
            </a:r>
            <a:r>
              <a:rPr lang="ja-JP" altLang="en-US" sz="2000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ください、聞いてください、読んでください・・</a:t>
            </a:r>
            <a:r>
              <a:rPr lang="ja-JP" altLang="en-US" sz="2000" dirty="0" smtClean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</a:t>
            </a:r>
            <a:endParaRPr lang="en-US" altLang="ja-JP" sz="20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/>
              <a:t> </a:t>
            </a:r>
            <a:r>
              <a:rPr lang="ja-JP" altLang="en-US" sz="2400" dirty="0" smtClean="0"/>
              <a:t>  </a:t>
            </a:r>
            <a:r>
              <a:rPr kumimoji="1"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練習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①</a:t>
            </a:r>
            <a:r>
              <a:rPr lang="zh-CN" altLang="en-US" sz="24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选择与图片中动作相符的说话</a:t>
            </a:r>
            <a:endParaRPr lang="en-US" altLang="ja-JP" sz="2000" dirty="0">
              <a:solidFill>
                <a:srgbClr val="0070C0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2200" dirty="0" smtClean="0">
                <a:solidFill>
                  <a:schemeClr val="accent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活動①</a:t>
            </a:r>
            <a:r>
              <a:rPr lang="zh-CN" altLang="en-US" sz="22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老师使用</a:t>
            </a:r>
            <a:r>
              <a:rPr lang="ja-JP" altLang="en-US" sz="22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“</a:t>
            </a:r>
            <a:r>
              <a:rPr lang="ja-JP" altLang="en-US" sz="2200" b="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～</a:t>
            </a:r>
            <a:r>
              <a:rPr lang="ja-JP" altLang="en-US" sz="2200" b="0" dirty="0" err="1">
                <a:latin typeface="ＭＳ Ｐ明朝" panose="02020600040205080304" pitchFamily="18" charset="-128"/>
                <a:ea typeface="ＭＳ Ｐ明朝" panose="02020600040205080304" pitchFamily="18" charset="-128"/>
              </a:rPr>
              <a:t>て</a:t>
            </a:r>
            <a:r>
              <a:rPr lang="ja-JP" altLang="en-US" sz="2200" b="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ください</a:t>
            </a:r>
            <a:r>
              <a:rPr lang="ja-JP" altLang="en-US" sz="22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”</a:t>
            </a:r>
            <a:r>
              <a:rPr lang="zh-CN" altLang="en-US" sz="22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发出指令，大家随指令做出相应</a:t>
            </a:r>
            <a:endParaRPr lang="en-US" altLang="zh-CN" sz="2200" dirty="0" smtClean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ja-JP" altLang="en-US" sz="2200" dirty="0">
                <a:latin typeface="NSimSun" panose="02010609030101010101" pitchFamily="49" charset="-122"/>
                <a:ea typeface="NSimSun" panose="02010609030101010101" pitchFamily="49" charset="-122"/>
              </a:rPr>
              <a:t>　</a:t>
            </a:r>
            <a:r>
              <a:rPr lang="ja-JP" altLang="en-US" sz="22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　　　</a:t>
            </a:r>
            <a:r>
              <a:rPr lang="zh-CN" altLang="en-US" sz="22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的手</a:t>
            </a:r>
            <a:r>
              <a:rPr lang="ja-JP" altLang="ja-JP" sz="22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势或动作。</a:t>
            </a:r>
            <a:endParaRPr lang="en-US" altLang="ja-JP" sz="2200" dirty="0" smtClean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ja-JP" altLang="en-US" sz="2200" dirty="0"/>
              <a:t>　</a:t>
            </a:r>
            <a:r>
              <a:rPr lang="ja-JP" altLang="en-US" sz="2200" dirty="0" smtClean="0">
                <a:solidFill>
                  <a:schemeClr val="accent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活動</a:t>
            </a:r>
            <a:r>
              <a:rPr lang="ja-JP" altLang="en-US" sz="2200" dirty="0">
                <a:solidFill>
                  <a:schemeClr val="accent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②</a:t>
            </a:r>
            <a:r>
              <a:rPr lang="ja-JP" altLang="en-US" sz="22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与</a:t>
            </a:r>
            <a:r>
              <a:rPr lang="zh-CN" altLang="en-US" sz="22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身边同学</a:t>
            </a:r>
            <a:r>
              <a:rPr lang="ja-JP" altLang="en-US" sz="22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组成两人小组</a:t>
            </a:r>
            <a:r>
              <a:rPr lang="ja-JP" altLang="en-US" sz="2200" dirty="0">
                <a:latin typeface="NSimSun" panose="02010609030101010101" pitchFamily="49" charset="-122"/>
                <a:ea typeface="NSimSun" panose="02010609030101010101" pitchFamily="49" charset="-122"/>
              </a:rPr>
              <a:t>，</a:t>
            </a:r>
            <a:r>
              <a:rPr lang="ja-JP" altLang="en-US" sz="22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一个人用</a:t>
            </a:r>
            <a:r>
              <a:rPr lang="zh-CN" altLang="en-US" sz="2200" b="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“</a:t>
            </a:r>
            <a:r>
              <a:rPr lang="ja-JP" altLang="en-US" sz="2200" b="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～</a:t>
            </a:r>
            <a:r>
              <a:rPr lang="ja-JP" altLang="en-US" sz="2200" b="0" dirty="0" err="1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て</a:t>
            </a:r>
            <a:r>
              <a:rPr lang="ja-JP" altLang="en-US" sz="2200" b="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ください</a:t>
            </a:r>
            <a:r>
              <a:rPr lang="zh-CN" altLang="en-US" sz="2200" b="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”</a:t>
            </a:r>
            <a:r>
              <a:rPr lang="ja-JP" altLang="en-US" sz="22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发</a:t>
            </a:r>
            <a:endParaRPr lang="en-US" altLang="ja-JP" sz="2200" dirty="0" smtClean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ja-JP" altLang="en-US" sz="2200" dirty="0">
                <a:latin typeface="NSimSun" panose="02010609030101010101" pitchFamily="49" charset="-122"/>
                <a:ea typeface="NSimSun" panose="02010609030101010101" pitchFamily="49" charset="-122"/>
              </a:rPr>
              <a:t>　</a:t>
            </a:r>
            <a:r>
              <a:rPr lang="ja-JP" altLang="en-US" sz="22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　　　出指令，另一个人</a:t>
            </a:r>
            <a:r>
              <a:rPr lang="zh-CN" altLang="en-US" sz="22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随</a:t>
            </a:r>
            <a:r>
              <a:rPr lang="ja-JP" altLang="en-US" sz="22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指令做出相应</a:t>
            </a:r>
            <a:r>
              <a:rPr lang="ja-JP" altLang="en-US" sz="2200" dirty="0">
                <a:latin typeface="NSimSun" panose="02010609030101010101" pitchFamily="49" charset="-122"/>
                <a:ea typeface="NSimSun" panose="02010609030101010101" pitchFamily="49" charset="-122"/>
              </a:rPr>
              <a:t>的手势或动作。</a:t>
            </a:r>
            <a:endParaRPr lang="en-US" altLang="ja-JP" sz="2200" dirty="0" smtClean="0"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414668" y="620688"/>
            <a:ext cx="2021428" cy="648072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第</a:t>
            </a:r>
            <a:r>
              <a:rPr kumimoji="1" lang="en-US" altLang="ja-JP" sz="3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</a:t>
            </a:r>
            <a:r>
              <a:rPr kumimoji="1" lang="ja-JP" altLang="en-US" sz="3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課</a:t>
            </a:r>
            <a:endParaRPr kumimoji="1" lang="ja-JP" altLang="en-US" sz="3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529806"/>
            <a:ext cx="1475656" cy="113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角丸四角形吹き出し 8"/>
          <p:cNvSpPr/>
          <p:nvPr/>
        </p:nvSpPr>
        <p:spPr>
          <a:xfrm>
            <a:off x="4644008" y="5644189"/>
            <a:ext cx="2448272" cy="1062372"/>
          </a:xfrm>
          <a:prstGeom prst="wedgeRoundRectCallout">
            <a:avLst>
              <a:gd name="adj1" fmla="val 63295"/>
              <a:gd name="adj2" fmla="val 2957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注意！</a:t>
            </a:r>
            <a:r>
              <a:rPr kumimoji="1" lang="ja-JP" altLang="en-US" b="1" dirty="0" smtClean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ここでは</a:t>
            </a:r>
            <a:endParaRPr kumimoji="1" lang="en-US" altLang="ja-JP" b="1" dirty="0" smtClean="0">
              <a:solidFill>
                <a:srgbClr val="0070C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b="1" dirty="0" smtClean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</a:t>
            </a:r>
            <a:r>
              <a:rPr lang="ja-JP" altLang="en-US" b="1" dirty="0" err="1" smtClean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て</a:t>
            </a:r>
            <a:r>
              <a:rPr lang="ja-JP" altLang="en-US" b="1" dirty="0" smtClean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形」の作り方は</a:t>
            </a:r>
            <a:endParaRPr lang="en-US" altLang="ja-JP" b="1" dirty="0" smtClean="0">
              <a:solidFill>
                <a:srgbClr val="0070C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b="1" dirty="0" smtClean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教えません</a:t>
            </a:r>
            <a:r>
              <a:rPr kumimoji="1" lang="ja-JP" altLang="en-US" b="1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。</a:t>
            </a:r>
            <a:endParaRPr kumimoji="1" lang="en-US" altLang="ja-JP" b="1" dirty="0" smtClean="0">
              <a:solidFill>
                <a:srgbClr val="0070C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8" name="図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764" y="2971800"/>
            <a:ext cx="648072" cy="887409"/>
          </a:xfrm>
          <a:prstGeom prst="rect">
            <a:avLst/>
          </a:prstGeom>
        </p:spPr>
      </p:pic>
      <p:pic>
        <p:nvPicPr>
          <p:cNvPr id="10" name="図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877" y="3003221"/>
            <a:ext cx="576064" cy="887409"/>
          </a:xfrm>
          <a:prstGeom prst="rect">
            <a:avLst/>
          </a:prstGeom>
        </p:spPr>
      </p:pic>
      <p:pic>
        <p:nvPicPr>
          <p:cNvPr id="11" name="図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57" y="3003221"/>
            <a:ext cx="607301" cy="887409"/>
          </a:xfrm>
          <a:prstGeom prst="rect">
            <a:avLst/>
          </a:prstGeom>
        </p:spPr>
      </p:pic>
      <p:pic>
        <p:nvPicPr>
          <p:cNvPr id="12" name="図 11" descr="C:\Users\DELL\Desktop\エリン画像1－8課\P0033.BMP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01318"/>
            <a:ext cx="661413" cy="8893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正方形/長方形 12"/>
          <p:cNvSpPr/>
          <p:nvPr/>
        </p:nvSpPr>
        <p:spPr>
          <a:xfrm>
            <a:off x="672973" y="1412776"/>
            <a:ext cx="7931475" cy="6870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Can-do</a:t>
            </a:r>
            <a:r>
              <a:rPr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目標</a:t>
            </a:r>
            <a:r>
              <a:rPr lang="ja-JP" altLang="en-US" sz="2400" dirty="0" smtClean="0">
                <a:solidFill>
                  <a:srgbClr val="00B0F0"/>
                </a:solidFill>
              </a:rPr>
              <a:t>：</a:t>
            </a:r>
            <a:r>
              <a:rPr lang="zh-CN" altLang="en-US" sz="2400" b="1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能对老师在课</a:t>
            </a:r>
            <a:r>
              <a:rPr lang="zh-CN" altLang="en-US" sz="24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堂上的简短指令做出正确回应。</a:t>
            </a:r>
            <a:endParaRPr lang="en-US" altLang="ja-JP" sz="2400" b="1" dirty="0" smtClean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159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①</a:t>
            </a:r>
            <a:r>
              <a:rPr lang="ja-JP" altLang="en-US" dirty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課題</a:t>
            </a:r>
            <a:r>
              <a:rPr lang="ja-JP" altLang="en-US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遂行</a:t>
            </a:r>
            <a:r>
              <a:rPr lang="en-US" altLang="ja-JP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/>
            </a:r>
            <a:br>
              <a:rPr lang="en-US" altLang="ja-JP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</a:br>
            <a:r>
              <a:rPr lang="ja-JP" altLang="en-US" dirty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 </a:t>
            </a:r>
            <a:r>
              <a:rPr kumimoji="1" lang="ja-JP" altLang="en-US" dirty="0" smtClean="0">
                <a:solidFill>
                  <a:schemeClr val="accent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活動</a:t>
            </a:r>
            <a:r>
              <a:rPr kumimoji="1" lang="ja-JP" altLang="en-US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kumimoji="1" lang="ja-JP" altLang="en-US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例３：応用編</a:t>
            </a:r>
            <a:endParaRPr kumimoji="1" lang="ja-JP" altLang="en-US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807347" y="1988840"/>
            <a:ext cx="7520940" cy="3579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　</a:t>
            </a:r>
            <a:endParaRPr kumimoji="1" lang="en-US" altLang="ja-JP" sz="2400" dirty="0" smtClean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表現練習　　</a:t>
            </a:r>
            <a:r>
              <a:rPr lang="ja-JP" altLang="en-US" sz="2400" dirty="0" smtClean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～が好きです</a:t>
            </a:r>
            <a:endParaRPr lang="en-US" altLang="ja-JP" sz="2400" dirty="0" smtClean="0">
              <a:solidFill>
                <a:srgbClr val="0070C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dirty="0" smtClean="0">
                <a:solidFill>
                  <a:schemeClr val="accent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活動１</a:t>
            </a:r>
            <a:r>
              <a:rPr kumimoji="1"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kumimoji="1" lang="ja-JP" altLang="en-US" sz="2400" dirty="0" smtClean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曜日</a:t>
            </a:r>
            <a:endParaRPr kumimoji="1" lang="en-US" altLang="ja-JP" sz="2400" dirty="0" smtClean="0">
              <a:solidFill>
                <a:srgbClr val="0070C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chemeClr val="accent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活動２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2400" dirty="0" smtClean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日付</a:t>
            </a:r>
            <a:endParaRPr lang="en-US" altLang="ja-JP" sz="2400" dirty="0" smtClean="0">
              <a:solidFill>
                <a:srgbClr val="0070C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dirty="0" smtClean="0">
                <a:solidFill>
                  <a:schemeClr val="accent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活動３</a:t>
            </a:r>
            <a:r>
              <a:rPr kumimoji="1"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kumimoji="1" lang="zh-CN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   </a:t>
            </a:r>
            <a:r>
              <a:rPr lang="zh-CN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仿照例子谈论家人或朋友</a:t>
            </a:r>
            <a:endParaRPr kumimoji="1" lang="en-US" altLang="ja-JP" sz="2400" dirty="0" smtClean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endParaRPr lang="en-US" altLang="ja-JP" sz="2400" dirty="0"/>
          </a:p>
          <a:p>
            <a:r>
              <a:rPr lang="ja-JP" altLang="en-US" sz="2400" dirty="0" smtClean="0"/>
              <a:t>　</a:t>
            </a:r>
            <a:endParaRPr lang="en-US" altLang="ja-JP" sz="2400" dirty="0" smtClean="0"/>
          </a:p>
          <a:p>
            <a:endParaRPr lang="en-US" altLang="ja-JP" sz="24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867694" y="4293096"/>
            <a:ext cx="5976664" cy="2232248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latin typeface="HG丸ｺﾞｼｯｸM-PRO" pitchFamily="50" charset="-128"/>
                <a:ea typeface="HG丸ｺﾞｼｯｸM-PRO" pitchFamily="50" charset="-128"/>
              </a:rPr>
              <a:t>弟の誕生日は、</a:t>
            </a:r>
            <a:r>
              <a:rPr kumimoji="1" lang="en-US" altLang="ja-JP" sz="20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6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月</a:t>
            </a:r>
            <a:r>
              <a:rPr kumimoji="1" lang="en-US" altLang="ja-JP" sz="20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7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日</a:t>
            </a:r>
            <a:r>
              <a:rPr kumimoji="1" lang="ja-JP" altLang="en-US" sz="2000" b="1" dirty="0" smtClean="0">
                <a:latin typeface="HG丸ｺﾞｼｯｸM-PRO" pitchFamily="50" charset="-128"/>
                <a:ea typeface="HG丸ｺﾞｼｯｸM-PRO" pitchFamily="50" charset="-128"/>
              </a:rPr>
              <a:t>です。</a:t>
            </a:r>
            <a:endParaRPr kumimoji="1" lang="en-US" altLang="ja-JP" sz="2000" b="1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endParaRPr kumimoji="1" lang="en-US" altLang="ja-JP" sz="2000" b="1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sz="2000" b="1" dirty="0" smtClean="0">
                <a:latin typeface="HG丸ｺﾞｼｯｸM-PRO" pitchFamily="50" charset="-128"/>
                <a:ea typeface="HG丸ｺﾞｼｯｸM-PRO" pitchFamily="50" charset="-128"/>
              </a:rPr>
              <a:t>弟は、</a:t>
            </a:r>
            <a:r>
              <a:rPr lang="ja-JP" altLang="en-US" sz="2000" b="1" u="sng" dirty="0" smtClean="0">
                <a:latin typeface="HG丸ｺﾞｼｯｸM-PRO" pitchFamily="50" charset="-128"/>
                <a:ea typeface="HG丸ｺﾞｼｯｸM-PRO" pitchFamily="50" charset="-128"/>
              </a:rPr>
              <a:t>　野球　</a:t>
            </a:r>
            <a:r>
              <a:rPr lang="ja-JP" altLang="en-US" sz="20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が好きです</a:t>
            </a:r>
            <a:r>
              <a:rPr lang="ja-JP" altLang="en-US" sz="2000" b="1" dirty="0" smtClean="0">
                <a:latin typeface="HG丸ｺﾞｼｯｸM-PRO" pitchFamily="50" charset="-128"/>
                <a:ea typeface="HG丸ｺﾞｼｯｸM-PRO" pitchFamily="50" charset="-128"/>
              </a:rPr>
              <a:t>。</a:t>
            </a:r>
            <a:endParaRPr lang="en-US" altLang="ja-JP" sz="2000" b="1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endParaRPr lang="en-US" altLang="ja-JP" sz="2000" b="1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kumimoji="1" lang="ja-JP" altLang="en-US" sz="2000" b="1" dirty="0">
                <a:latin typeface="HG丸ｺﾞｼｯｸM-PRO" pitchFamily="50" charset="-128"/>
                <a:ea typeface="HG丸ｺﾞｼｯｸM-PRO" pitchFamily="50" charset="-128"/>
              </a:rPr>
              <a:t>誕生</a:t>
            </a:r>
            <a:r>
              <a:rPr kumimoji="1" lang="ja-JP" altLang="en-US" sz="2000" b="1" dirty="0" smtClean="0">
                <a:latin typeface="HG丸ｺﾞｼｯｸM-PRO" pitchFamily="50" charset="-128"/>
                <a:ea typeface="HG丸ｺﾞｼｯｸM-PRO" pitchFamily="50" charset="-128"/>
              </a:rPr>
              <a:t>日のプレゼントに、</a:t>
            </a:r>
            <a:r>
              <a:rPr kumimoji="1" lang="ja-JP" altLang="en-US" sz="2000" b="1" u="sng" dirty="0" smtClean="0">
                <a:latin typeface="HG丸ｺﾞｼｯｸM-PRO" pitchFamily="50" charset="-128"/>
                <a:ea typeface="HG丸ｺﾞｼｯｸM-PRO" pitchFamily="50" charset="-128"/>
              </a:rPr>
              <a:t>　野球の本　</a:t>
            </a:r>
            <a:r>
              <a:rPr kumimoji="1" lang="ja-JP" altLang="en-US" sz="2000" b="1" dirty="0" smtClean="0">
                <a:latin typeface="HG丸ｺﾞｼｯｸM-PRO" pitchFamily="50" charset="-128"/>
                <a:ea typeface="HG丸ｺﾞｼｯｸM-PRO" pitchFamily="50" charset="-128"/>
              </a:rPr>
              <a:t>を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あげます</a:t>
            </a:r>
            <a:r>
              <a:rPr kumimoji="1" lang="ja-JP" altLang="en-US" b="1" dirty="0" smtClean="0">
                <a:latin typeface="HG丸ｺﾞｼｯｸM-PRO" pitchFamily="50" charset="-128"/>
                <a:ea typeface="HG丸ｺﾞｼｯｸM-PRO" pitchFamily="50" charset="-128"/>
              </a:rPr>
              <a:t>。</a:t>
            </a:r>
            <a:endParaRPr kumimoji="1" lang="en-US" altLang="ja-JP" b="1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5220072" y="620688"/>
            <a:ext cx="1868696" cy="72008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第</a:t>
            </a:r>
            <a:r>
              <a:rPr lang="ja-JP" altLang="en-US" sz="3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７</a:t>
            </a:r>
            <a:r>
              <a:rPr kumimoji="1" lang="ja-JP" altLang="en-US" sz="3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課</a:t>
            </a:r>
            <a:endParaRPr kumimoji="1" lang="ja-JP" altLang="en-US" sz="3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3074" name="Picture 2" descr="C:\Users\DELL\Desktop\Honigon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429" y="5152391"/>
            <a:ext cx="1782886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下矢印 6"/>
          <p:cNvSpPr/>
          <p:nvPr/>
        </p:nvSpPr>
        <p:spPr>
          <a:xfrm>
            <a:off x="1920612" y="3989588"/>
            <a:ext cx="360040" cy="4509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吹き出し 8"/>
          <p:cNvSpPr/>
          <p:nvPr/>
        </p:nvSpPr>
        <p:spPr>
          <a:xfrm>
            <a:off x="6591736" y="3909333"/>
            <a:ext cx="2448272" cy="1062372"/>
          </a:xfrm>
          <a:prstGeom prst="wedgeRoundRectCallout">
            <a:avLst>
              <a:gd name="adj1" fmla="val 7272"/>
              <a:gd name="adj2" fmla="val 7160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注意！</a:t>
            </a:r>
            <a:r>
              <a:rPr kumimoji="1" lang="ja-JP" altLang="en-US" b="1" dirty="0" smtClean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ここでは</a:t>
            </a:r>
            <a:endParaRPr kumimoji="1" lang="en-US" altLang="ja-JP" b="1" dirty="0" smtClean="0">
              <a:solidFill>
                <a:srgbClr val="0070C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b="1" dirty="0" smtClean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「あげる／もらう」の</a:t>
            </a:r>
            <a:endParaRPr lang="en-US" altLang="ja-JP" b="1" dirty="0" smtClean="0">
              <a:solidFill>
                <a:srgbClr val="0070C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b="1" dirty="0" smtClean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練習はしません。</a:t>
            </a:r>
            <a:endParaRPr kumimoji="1" lang="en-US" altLang="ja-JP" b="1" dirty="0" smtClean="0">
              <a:solidFill>
                <a:srgbClr val="0070C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98892" y="1556792"/>
            <a:ext cx="7201500" cy="6870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400" b="1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Can-do</a:t>
            </a:r>
            <a:r>
              <a:rPr lang="ja-JP" altLang="en-US" sz="2400" b="1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目標：</a:t>
            </a:r>
            <a:r>
              <a:rPr lang="zh-CN" altLang="en-US" sz="24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能针对朋友的兴趣爱好进行询问和</a:t>
            </a:r>
            <a:r>
              <a:rPr lang="zh-CN" altLang="en-US" sz="2400" b="1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回答</a:t>
            </a:r>
            <a:r>
              <a:rPr lang="ja-JP" altLang="en-US" sz="2400" b="1" dirty="0" err="1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ja-JP" sz="2400" b="1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167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365760"/>
            <a:ext cx="7732340" cy="1047016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/>
            </a:r>
            <a:br>
              <a:rPr lang="en-US" altLang="ja-JP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</a:br>
            <a:r>
              <a:rPr lang="en-US" altLang="ja-JP" dirty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/>
            </a:r>
            <a:br>
              <a:rPr lang="en-US" altLang="ja-JP" dirty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</a:br>
            <a:r>
              <a:rPr lang="en-US" altLang="ja-JP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/>
            </a:r>
            <a:br>
              <a:rPr lang="en-US" altLang="ja-JP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</a:br>
            <a:r>
              <a:rPr lang="en-US" altLang="ja-JP" dirty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/>
            </a:r>
            <a:br>
              <a:rPr lang="en-US" altLang="ja-JP" dirty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</a:br>
            <a:r>
              <a:rPr lang="en-US" altLang="ja-JP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/>
            </a:r>
            <a:br>
              <a:rPr lang="en-US" altLang="ja-JP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</a:br>
            <a:r>
              <a:rPr lang="en-US" altLang="ja-JP" dirty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/>
            </a:r>
            <a:br>
              <a:rPr lang="en-US" altLang="ja-JP" dirty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</a:br>
            <a:r>
              <a:rPr lang="ja-JP" altLang="en-US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①課題遂行</a:t>
            </a:r>
            <a:r>
              <a:rPr lang="en-US" altLang="ja-JP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/>
            </a:r>
            <a:br>
              <a:rPr lang="en-US" altLang="ja-JP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</a:br>
            <a:r>
              <a:rPr lang="ja-JP" altLang="en-US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 </a:t>
            </a:r>
            <a:r>
              <a:rPr lang="ja-JP" altLang="en-US" dirty="0" smtClean="0">
                <a:solidFill>
                  <a:schemeClr val="accent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活動</a:t>
            </a:r>
            <a:r>
              <a:rPr lang="ja-JP" altLang="en-US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</a:t>
            </a:r>
            <a:r>
              <a:rPr lang="ja-JP" altLang="en-US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４</a:t>
            </a:r>
            <a:r>
              <a:rPr kumimoji="1" lang="ja-JP" altLang="en-US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：</a:t>
            </a:r>
            <a:r>
              <a:rPr lang="ja-JP" altLang="en-US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応用編</a:t>
            </a:r>
            <a:endParaRPr kumimoji="1" lang="ja-JP" altLang="en-US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2400" b="0" dirty="0" smtClean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表現練習　　</a:t>
            </a:r>
            <a:r>
              <a:rPr lang="ja-JP" altLang="en-US" sz="2400" dirty="0" smtClean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lang="ja-JP" altLang="en-US" sz="2400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けど</a:t>
            </a:r>
            <a:r>
              <a:rPr lang="ja-JP" altLang="en-US" sz="2400" dirty="0" smtClean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、～。</a:t>
            </a:r>
            <a:endParaRPr lang="en-US" altLang="ja-JP" sz="2400" dirty="0">
              <a:solidFill>
                <a:srgbClr val="0070C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2400" b="0" dirty="0" smtClean="0">
                <a:solidFill>
                  <a:schemeClr val="accent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活動</a:t>
            </a:r>
            <a:r>
              <a:rPr lang="ja-JP" altLang="en-US" sz="2400" dirty="0" smtClean="0">
                <a:solidFill>
                  <a:schemeClr val="accent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３（１</a:t>
            </a:r>
            <a:r>
              <a:rPr lang="en-US" altLang="ja-JP" sz="2400" dirty="0" smtClean="0">
                <a:solidFill>
                  <a:schemeClr val="accent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)</a:t>
            </a:r>
            <a:r>
              <a:rPr lang="zh-CN" altLang="en-US" sz="2400" b="0" dirty="0" smtClean="0"/>
              <a:t>谈论感想。</a:t>
            </a:r>
            <a:endParaRPr lang="en-US" altLang="ja-JP" sz="2400" b="0" dirty="0" smtClean="0"/>
          </a:p>
          <a:p>
            <a:pPr marL="0" indent="0">
              <a:buNone/>
            </a:pPr>
            <a:r>
              <a:rPr lang="ja-JP" altLang="en-US" sz="2400" b="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①エリンは</a:t>
            </a:r>
            <a:r>
              <a:rPr lang="en-US" altLang="ja-JP" sz="2400" b="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…</a:t>
            </a:r>
          </a:p>
          <a:p>
            <a:pPr marL="0" indent="0">
              <a:buNone/>
            </a:pPr>
            <a:r>
              <a:rPr lang="ja-JP" altLang="en-US" sz="2400" b="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②○○さんは</a:t>
            </a:r>
            <a:r>
              <a:rPr lang="en-US" altLang="ja-JP" sz="2400" b="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…</a:t>
            </a:r>
          </a:p>
          <a:p>
            <a:pPr marL="0" indent="0">
              <a:buNone/>
            </a:pPr>
            <a:r>
              <a:rPr lang="ja-JP" altLang="en-US" sz="2400" b="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③私の母は</a:t>
            </a:r>
            <a:r>
              <a:rPr lang="en-US" altLang="ja-JP" sz="2400" b="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…</a:t>
            </a:r>
          </a:p>
          <a:p>
            <a:pPr marL="0" indent="0">
              <a:buNone/>
            </a:pPr>
            <a:r>
              <a:rPr lang="ja-JP" altLang="en-US" sz="2400" b="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④日本語／数学／英語は</a:t>
            </a:r>
            <a:r>
              <a:rPr lang="en-US" altLang="ja-JP" sz="2400" b="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…</a:t>
            </a:r>
          </a:p>
          <a:p>
            <a:pPr marL="0" indent="0">
              <a:buNone/>
            </a:pPr>
            <a:r>
              <a:rPr lang="ja-JP" altLang="en-US" sz="2400" b="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⑤私の町は</a:t>
            </a:r>
            <a:r>
              <a:rPr lang="en-US" altLang="ja-JP" sz="2400" b="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…</a:t>
            </a:r>
          </a:p>
          <a:p>
            <a:pPr marL="0" indent="0">
              <a:buNone/>
            </a:pPr>
            <a:r>
              <a:rPr lang="ja-JP" altLang="en-US" sz="2400" b="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⑥昨日食べた夕食は</a:t>
            </a:r>
            <a:r>
              <a:rPr lang="en-US" altLang="ja-JP" sz="2400" b="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…</a:t>
            </a:r>
            <a:endParaRPr lang="en-US" altLang="ja-JP" sz="2400" b="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endParaRPr kumimoji="1" lang="ja-JP" altLang="en-US" sz="2400" b="0" dirty="0"/>
          </a:p>
        </p:txBody>
      </p:sp>
      <p:sp>
        <p:nvSpPr>
          <p:cNvPr id="5" name="角丸四角形 4"/>
          <p:cNvSpPr/>
          <p:nvPr/>
        </p:nvSpPr>
        <p:spPr>
          <a:xfrm>
            <a:off x="4860032" y="548680"/>
            <a:ext cx="1981762" cy="79208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第</a:t>
            </a:r>
            <a:r>
              <a:rPr lang="ja-JP" altLang="en-US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１５</a:t>
            </a:r>
            <a:r>
              <a:rPr kumimoji="1" lang="ja-JP" altLang="en-US" sz="3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課</a:t>
            </a:r>
            <a:endParaRPr kumimoji="1" lang="ja-JP" altLang="en-US" sz="3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77188" y="1412775"/>
            <a:ext cx="6719148" cy="5040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Can-do</a:t>
            </a:r>
            <a:r>
              <a:rPr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目標</a:t>
            </a:r>
            <a:r>
              <a:rPr lang="ja-JP" altLang="en-US" sz="2400" dirty="0">
                <a:solidFill>
                  <a:srgbClr val="00B0F0"/>
                </a:solidFill>
              </a:rPr>
              <a:t>：</a:t>
            </a:r>
            <a:r>
              <a:rPr lang="zh-CN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能用简单的话语描述狀态或</a:t>
            </a:r>
            <a:r>
              <a:rPr lang="zh-CN" altLang="en-US" sz="2400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感想</a:t>
            </a:r>
            <a:r>
              <a:rPr lang="ja-JP" altLang="en-US" sz="2400" b="1" dirty="0" err="1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ja-JP" sz="2400" b="1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166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365760"/>
            <a:ext cx="7732340" cy="1047016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/>
            </a:r>
            <a:br>
              <a:rPr lang="en-US" altLang="ja-JP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</a:br>
            <a:r>
              <a:rPr lang="en-US" altLang="ja-JP" dirty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/>
            </a:r>
            <a:br>
              <a:rPr lang="en-US" altLang="ja-JP" dirty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</a:br>
            <a:r>
              <a:rPr lang="en-US" altLang="ja-JP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/>
            </a:r>
            <a:br>
              <a:rPr lang="en-US" altLang="ja-JP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</a:br>
            <a:r>
              <a:rPr lang="en-US" altLang="ja-JP" dirty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/>
            </a:r>
            <a:br>
              <a:rPr lang="en-US" altLang="ja-JP" dirty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</a:br>
            <a:r>
              <a:rPr lang="en-US" altLang="ja-JP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/>
            </a:r>
            <a:br>
              <a:rPr lang="en-US" altLang="ja-JP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</a:br>
            <a:r>
              <a:rPr lang="en-US" altLang="ja-JP" dirty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/>
            </a:r>
            <a:br>
              <a:rPr lang="en-US" altLang="ja-JP" dirty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</a:br>
            <a:r>
              <a:rPr lang="ja-JP" altLang="en-US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①課題遂行</a:t>
            </a:r>
            <a:r>
              <a:rPr lang="en-US" altLang="ja-JP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/>
            </a:r>
            <a:br>
              <a:rPr lang="en-US" altLang="ja-JP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</a:br>
            <a:r>
              <a:rPr lang="ja-JP" altLang="en-US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 </a:t>
            </a:r>
            <a:r>
              <a:rPr lang="ja-JP" altLang="en-US" dirty="0" smtClean="0">
                <a:solidFill>
                  <a:schemeClr val="accent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活動</a:t>
            </a:r>
            <a:r>
              <a:rPr lang="ja-JP" altLang="en-US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</a:t>
            </a:r>
            <a:r>
              <a:rPr lang="ja-JP" altLang="en-US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５</a:t>
            </a:r>
            <a:r>
              <a:rPr kumimoji="1" lang="ja-JP" altLang="en-US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：</a:t>
            </a:r>
            <a:r>
              <a:rPr lang="ja-JP" altLang="en-US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応用編</a:t>
            </a:r>
            <a:endParaRPr kumimoji="1" lang="ja-JP" altLang="en-US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335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2400" b="0" dirty="0" smtClean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400" dirty="0">
                <a:solidFill>
                  <a:schemeClr val="accent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活動３</a:t>
            </a:r>
            <a:r>
              <a:rPr lang="zh-CN" altLang="en-US" sz="2400" dirty="0" smtClean="0">
                <a:solidFill>
                  <a:schemeClr val="accent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ja-JP" altLang="en-US" sz="2400" dirty="0" smtClean="0">
                <a:solidFill>
                  <a:schemeClr val="accent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</a:t>
            </a:r>
            <a:r>
              <a:rPr lang="en-US" altLang="ja-JP" sz="2400" dirty="0" smtClean="0">
                <a:solidFill>
                  <a:schemeClr val="accent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)</a:t>
            </a:r>
          </a:p>
          <a:p>
            <a:pPr marL="0" indent="0">
              <a:buNone/>
            </a:pPr>
            <a:r>
              <a:rPr lang="zh-CN" altLang="en-US" sz="24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仿照例子，</a:t>
            </a:r>
            <a:r>
              <a:rPr lang="ja-JP" altLang="en-US" sz="24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两人一组，</a:t>
            </a:r>
            <a:r>
              <a:rPr lang="zh-CN" altLang="en-US" sz="24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先</a:t>
            </a:r>
            <a:r>
              <a:rPr lang="ja-JP" altLang="en-US" sz="24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听听对方的感想</a:t>
            </a:r>
            <a:r>
              <a:rPr lang="ja-JP" altLang="en-US" sz="2400" dirty="0">
                <a:latin typeface="NSimSun" panose="02010609030101010101" pitchFamily="49" charset="-122"/>
                <a:ea typeface="NSimSun" panose="02010609030101010101" pitchFamily="49" charset="-122"/>
              </a:rPr>
              <a:t>，再说说自己的意见。</a:t>
            </a:r>
          </a:p>
          <a:p>
            <a:pPr marL="0" indent="0">
              <a:buNone/>
            </a:pP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例：　</a:t>
            </a:r>
            <a:r>
              <a: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A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：日本語は簡単です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。</a:t>
            </a:r>
            <a:endParaRPr lang="en-US" altLang="ja-JP" sz="2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lang="zh-CN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zh-CN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     </a:t>
            </a:r>
            <a:r>
              <a:rPr lang="en-US" altLang="zh-CN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-</a:t>
            </a:r>
            <a:r>
              <a:rPr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B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：そうですね。日本語は簡単ですね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。</a:t>
            </a:r>
            <a:r>
              <a:rPr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[</a:t>
            </a:r>
            <a:r>
              <a:rPr lang="ja-JP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赞成</a:t>
            </a:r>
            <a:r>
              <a:rPr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]</a:t>
            </a:r>
            <a:endParaRPr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-B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：そうですか。日本語は難しいですよ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。</a:t>
            </a:r>
            <a:r>
              <a:rPr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[</a:t>
            </a:r>
            <a:r>
              <a:rPr lang="ja-JP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反对</a:t>
            </a:r>
            <a:r>
              <a:rPr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]</a:t>
            </a:r>
            <a:endParaRPr lang="en-US" altLang="ja-JP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/>
              <a:t>　　　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①エリンは</a:t>
            </a:r>
            <a:r>
              <a: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…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②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○○さんは</a:t>
            </a:r>
            <a:r>
              <a: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…</a:t>
            </a:r>
          </a:p>
          <a:p>
            <a:pPr marL="0" indent="0">
              <a:buNone/>
            </a:pP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 ③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私の母は</a:t>
            </a:r>
            <a:r>
              <a: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…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 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④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日本語／数学／英語は</a:t>
            </a:r>
            <a:r>
              <a: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…</a:t>
            </a:r>
          </a:p>
          <a:p>
            <a:pPr marL="0" indent="0">
              <a:buNone/>
            </a:pP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 ⑤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私の町は</a:t>
            </a:r>
            <a:r>
              <a: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…     </a:t>
            </a:r>
            <a:r>
              <a:rPr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⑥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昨日食べた夕食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は</a:t>
            </a:r>
            <a:r>
              <a: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…</a:t>
            </a:r>
            <a:endParaRPr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      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 ⑦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　　　　）は</a:t>
            </a:r>
            <a:r>
              <a:rPr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…</a:t>
            </a:r>
            <a:endParaRPr lang="en-US" altLang="ja-JP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4932040" y="548680"/>
            <a:ext cx="1981762" cy="79208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第</a:t>
            </a:r>
            <a:r>
              <a:rPr lang="ja-JP" altLang="en-US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１５</a:t>
            </a:r>
            <a:r>
              <a:rPr kumimoji="1" lang="ja-JP" altLang="en-US" sz="3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課</a:t>
            </a:r>
            <a:endParaRPr kumimoji="1" lang="ja-JP" altLang="en-US" sz="3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971600" y="1412776"/>
            <a:ext cx="6719148" cy="5040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Can-do</a:t>
            </a:r>
            <a:r>
              <a:rPr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目標</a:t>
            </a:r>
            <a:r>
              <a:rPr lang="ja-JP" altLang="en-US" sz="2400" dirty="0">
                <a:solidFill>
                  <a:srgbClr val="00B0F0"/>
                </a:solidFill>
              </a:rPr>
              <a:t>：</a:t>
            </a:r>
            <a:r>
              <a:rPr lang="zh-CN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能用简单的话语描述狀态或</a:t>
            </a:r>
            <a:r>
              <a:rPr lang="zh-CN" altLang="en-US" sz="2400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感想</a:t>
            </a:r>
            <a:r>
              <a:rPr lang="ja-JP" altLang="en-US" sz="2400" b="1" dirty="0" err="1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ja-JP" sz="2400" b="1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238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804348" cy="548640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>
                <a:solidFill>
                  <a:srgbClr val="7030A0"/>
                </a:solidFill>
              </a:rPr>
              <a:t>　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013" y="1855478"/>
            <a:ext cx="856252" cy="7814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60781" y="3573016"/>
            <a:ext cx="634372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P創英角ｺﾞｼｯｸUB" pitchFamily="50" charset="-128"/>
              <a:ea typeface="HGP創英角ｺﾞｼｯｸUB" pitchFamily="50" charset="-128"/>
              <a:cs typeface="Times New Roman" pitchFamily="18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dirty="0">
              <a:latin typeface="HGP創英角ｺﾞｼｯｸUB" pitchFamily="50" charset="-128"/>
              <a:ea typeface="HGP創英角ｺﾞｼｯｸUB" pitchFamily="50" charset="-128"/>
              <a:cs typeface="Times New Roman" pitchFamily="18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itchFamily="18" charset="0"/>
              </a:rPr>
              <a:t>◇</a:t>
            </a:r>
            <a:r>
              <a:rPr kumimoji="1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itchFamily="18" charset="0"/>
              </a:rPr>
              <a:t>组对练习</a:t>
            </a:r>
            <a:r>
              <a:rPr kumimoji="1" lang="ja-JP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itchFamily="18" charset="0"/>
              </a:rPr>
              <a:t>。</a:t>
            </a:r>
            <a:r>
              <a:rPr kumimoji="1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itchFamily="18" charset="0"/>
              </a:rPr>
              <a:t>A</a:t>
            </a:r>
            <a:r>
              <a:rPr kumimoji="1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itchFamily="18" charset="0"/>
              </a:rPr>
              <a:t>询问一下物品所在位置，</a:t>
            </a:r>
            <a:r>
              <a:rPr kumimoji="1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itchFamily="18" charset="0"/>
              </a:rPr>
              <a:t>B</a:t>
            </a:r>
            <a:r>
              <a:rPr kumimoji="1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itchFamily="18" charset="0"/>
              </a:rPr>
              <a:t>回答。</a:t>
            </a:r>
            <a:endParaRPr kumimoji="1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ＭＳ Ｐゴシック" pitchFamily="50" charset="-128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>
                <a:latin typeface="SimHei" panose="02010609060101010101" pitchFamily="49" charset="-122"/>
                <a:ea typeface="SimHei" panose="02010609060101010101" pitchFamily="49" charset="-122"/>
                <a:cs typeface="Times New Roman" pitchFamily="18" charset="0"/>
              </a:rPr>
              <a:t>（</a:t>
            </a:r>
            <a:r>
              <a:rPr kumimoji="1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itchFamily="18" charset="0"/>
              </a:rPr>
              <a:t>1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  <a:cs typeface="Times New Roman" pitchFamily="18" charset="0"/>
              </a:rPr>
              <a:t>）</a:t>
            </a:r>
            <a:r>
              <a:rPr kumimoji="1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itchFamily="18" charset="0"/>
              </a:rPr>
              <a:t>书</a:t>
            </a:r>
            <a:r>
              <a:rPr lang="zh-CN" altLang="en-US" dirty="0" smtClean="0">
                <a:latin typeface="SimHei" panose="02010609060101010101" pitchFamily="49" charset="-122"/>
                <a:ea typeface="SimHei" panose="02010609060101010101" pitchFamily="49" charset="-122"/>
                <a:cs typeface="Times New Roman" pitchFamily="18" charset="0"/>
              </a:rPr>
              <a:t>   （</a:t>
            </a:r>
            <a:r>
              <a:rPr kumimoji="1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itchFamily="18" charset="0"/>
              </a:rPr>
              <a:t>2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  <a:cs typeface="Times New Roman" pitchFamily="18" charset="0"/>
              </a:rPr>
              <a:t>）</a:t>
            </a:r>
            <a:r>
              <a:rPr kumimoji="1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itchFamily="18" charset="0"/>
              </a:rPr>
              <a:t>铅笔</a:t>
            </a:r>
            <a:r>
              <a:rPr lang="zh-CN" altLang="en-US" dirty="0" smtClean="0">
                <a:latin typeface="SimHei" panose="02010609060101010101" pitchFamily="49" charset="-122"/>
                <a:ea typeface="SimHei" panose="02010609060101010101" pitchFamily="49" charset="-122"/>
                <a:cs typeface="Times New Roman" pitchFamily="18" charset="0"/>
              </a:rPr>
              <a:t>   （</a:t>
            </a:r>
            <a:r>
              <a:rPr kumimoji="1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itchFamily="18" charset="0"/>
              </a:rPr>
              <a:t>3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  <a:cs typeface="Times New Roman" pitchFamily="18" charset="0"/>
              </a:rPr>
              <a:t>）</a:t>
            </a:r>
            <a:r>
              <a:rPr kumimoji="1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itchFamily="18" charset="0"/>
              </a:rPr>
              <a:t>包</a:t>
            </a:r>
            <a:r>
              <a:rPr lang="zh-CN" altLang="en-US" dirty="0" smtClean="0">
                <a:latin typeface="SimHei" panose="02010609060101010101" pitchFamily="49" charset="-122"/>
                <a:ea typeface="SimHei" panose="02010609060101010101" pitchFamily="49" charset="-122"/>
                <a:cs typeface="Times New Roman" pitchFamily="18" charset="0"/>
              </a:rPr>
              <a:t>   （</a:t>
            </a:r>
            <a:r>
              <a:rPr kumimoji="1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itchFamily="18" charset="0"/>
              </a:rPr>
              <a:t>4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  <a:cs typeface="Times New Roman" pitchFamily="18" charset="0"/>
              </a:rPr>
              <a:t>）</a:t>
            </a:r>
            <a:r>
              <a:rPr lang="zh-CN" altLang="en-US" dirty="0" smtClean="0">
                <a:latin typeface="SimHei" panose="02010609060101010101" pitchFamily="49" charset="-122"/>
                <a:ea typeface="SimHei" panose="02010609060101010101" pitchFamily="49" charset="-122"/>
                <a:cs typeface="Times New Roman" pitchFamily="18" charset="0"/>
              </a:rPr>
              <a:t>其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  <a:cs typeface="Times New Roman" pitchFamily="18" charset="0"/>
              </a:rPr>
              <a:t>他物品</a:t>
            </a:r>
            <a:endParaRPr kumimoji="1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ＭＳ Ｐゴシック" pitchFamily="50" charset="-128"/>
            </a:endParaRPr>
          </a:p>
        </p:txBody>
      </p:sp>
      <p:graphicFrame>
        <p:nvGraphicFramePr>
          <p:cNvPr id="7" name="表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50650039"/>
              </p:ext>
            </p:extLst>
          </p:nvPr>
        </p:nvGraphicFramePr>
        <p:xfrm>
          <a:off x="523661" y="2744924"/>
          <a:ext cx="7848873" cy="1656184"/>
        </p:xfrm>
        <a:graphic>
          <a:graphicData uri="http://schemas.openxmlformats.org/drawingml/2006/table">
            <a:tbl>
              <a:tblPr/>
              <a:tblGrid>
                <a:gridCol w="1233842"/>
                <a:gridCol w="1407605"/>
                <a:gridCol w="1282989"/>
                <a:gridCol w="1296307"/>
                <a:gridCol w="1299298"/>
                <a:gridCol w="1328832"/>
              </a:tblGrid>
              <a:tr h="333994">
                <a:tc grid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b="1" kern="100" dirty="0" smtClean="0">
                          <a:solidFill>
                            <a:srgbClr val="7030A0"/>
                          </a:solidFill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/>
                        </a:rPr>
                        <a:t>◎</a:t>
                      </a:r>
                      <a:r>
                        <a:rPr lang="zh-CN" sz="1600" b="1" kern="100" dirty="0" smtClean="0">
                          <a:solidFill>
                            <a:srgbClr val="7030A0"/>
                          </a:solidFill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Times New Roman"/>
                        </a:rPr>
                        <a:t>能</a:t>
                      </a:r>
                      <a:r>
                        <a:rPr lang="zh-CN" sz="1600" b="1" kern="100" dirty="0" smtClean="0">
                          <a:solidFill>
                            <a:srgbClr val="7030A0"/>
                          </a:solidFill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SimSun"/>
                        </a:rPr>
                        <a:t>够对</a:t>
                      </a:r>
                      <a:r>
                        <a:rPr lang="zh-CN" sz="1600" b="1" kern="100" dirty="0">
                          <a:solidFill>
                            <a:srgbClr val="7030A0"/>
                          </a:solidFill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ＭＳ 明朝"/>
                        </a:rPr>
                        <a:t>商店和家里的物品的方位</a:t>
                      </a:r>
                      <a:r>
                        <a:rPr lang="zh-CN" sz="1600" b="1" kern="100" dirty="0">
                          <a:solidFill>
                            <a:srgbClr val="7030A0"/>
                          </a:solidFill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SimSun"/>
                        </a:rPr>
                        <a:t>进</a:t>
                      </a:r>
                      <a:r>
                        <a:rPr lang="zh-CN" sz="1600" b="1" kern="100" dirty="0">
                          <a:solidFill>
                            <a:srgbClr val="7030A0"/>
                          </a:solidFill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ＭＳ 明朝"/>
                        </a:rPr>
                        <a:t>行</a:t>
                      </a:r>
                      <a:r>
                        <a:rPr lang="zh-CN" sz="1600" b="1" kern="100" dirty="0">
                          <a:solidFill>
                            <a:srgbClr val="7030A0"/>
                          </a:solidFill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SimSun"/>
                        </a:rPr>
                        <a:t>询问</a:t>
                      </a:r>
                      <a:r>
                        <a:rPr lang="zh-CN" sz="1600" b="1" kern="100" dirty="0">
                          <a:solidFill>
                            <a:srgbClr val="7030A0"/>
                          </a:solidFill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ＭＳ 明朝"/>
                        </a:rPr>
                        <a:t>和回答。</a:t>
                      </a:r>
                      <a:endParaRPr lang="ja-JP" sz="1600" kern="100" dirty="0">
                        <a:solidFill>
                          <a:srgbClr val="7030A0"/>
                        </a:solidFill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69945">
                <a:tc>
                  <a:txBody>
                    <a:bodyPr/>
                    <a:lstStyle/>
                    <a:p>
                      <a:pPr indent="609600"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ＭＳ 明朝"/>
                          <a:ea typeface="ＭＳ 明朝"/>
                          <a:cs typeface="Times New Roman"/>
                        </a:rPr>
                        <a:t> </a:t>
                      </a:r>
                      <a:endParaRPr lang="ja-JP" sz="16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effectLst/>
                          <a:latin typeface="Century"/>
                          <a:ea typeface="SimSun"/>
                          <a:cs typeface="Times New Roman"/>
                        </a:rPr>
                        <a:t>不能运用</a:t>
                      </a:r>
                      <a:endParaRPr lang="ja-JP" sz="16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effectLst/>
                          <a:latin typeface="ＭＳ 明朝"/>
                          <a:ea typeface="SimSun"/>
                          <a:cs typeface="Times New Roman"/>
                        </a:rPr>
                        <a:t>稍能运用</a:t>
                      </a:r>
                      <a:endParaRPr lang="ja-JP" sz="16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effectLst/>
                          <a:latin typeface="Century"/>
                          <a:ea typeface="SimSun"/>
                          <a:cs typeface="Times New Roman"/>
                        </a:rPr>
                        <a:t>能运用</a:t>
                      </a:r>
                      <a:endParaRPr lang="ja-JP" sz="16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effectLst/>
                          <a:latin typeface="Century"/>
                          <a:ea typeface="SimSun"/>
                          <a:cs typeface="Times New Roman"/>
                        </a:rPr>
                        <a:t>较好运用</a:t>
                      </a:r>
                      <a:endParaRPr lang="ja-JP" sz="16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effectLst/>
                          <a:latin typeface="Century"/>
                          <a:ea typeface="SimSun"/>
                          <a:cs typeface="Times New Roman"/>
                        </a:rPr>
                        <a:t>熟练运用</a:t>
                      </a:r>
                      <a:endParaRPr lang="ja-JP" sz="16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4418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600" b="1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自己評価</a:t>
                      </a: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HGP創英角ｺﾞｼｯｸUB"/>
                          <a:ea typeface="SimSun"/>
                          <a:cs typeface="Times New Roman"/>
                        </a:rPr>
                        <a:t> 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HGP創英角ｺﾞｼｯｸUB"/>
                          <a:ea typeface="ＭＳ 明朝"/>
                          <a:cs typeface="Times New Roman"/>
                        </a:rPr>
                        <a:t> 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HGP創英角ｺﾞｼｯｸUB"/>
                          <a:ea typeface="ＭＳ 明朝"/>
                          <a:cs typeface="Times New Roman"/>
                        </a:rPr>
                        <a:t> 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HGP創英角ｺﾞｼｯｸUB"/>
                          <a:ea typeface="ＭＳ 明朝"/>
                          <a:cs typeface="Times New Roman"/>
                        </a:rPr>
                        <a:t> 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HGP創英角ｺﾞｼｯｸUB"/>
                          <a:ea typeface="ＭＳ 明朝"/>
                          <a:cs typeface="Times New Roman"/>
                        </a:rPr>
                        <a:t> </a:t>
                      </a:r>
                      <a:endParaRPr lang="ja-JP" sz="16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510400"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老师，朋友</a:t>
                      </a:r>
                      <a:r>
                        <a:rPr lang="ja-JP" sz="1600" b="1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評価</a:t>
                      </a:r>
                      <a:endParaRPr lang="ja-JP" sz="16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HGP創英角ｺﾞｼｯｸUB"/>
                          <a:ea typeface="SimSun"/>
                          <a:cs typeface="Times New Roman"/>
                        </a:rPr>
                        <a:t> 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HGP創英角ｺﾞｼｯｸUB"/>
                          <a:ea typeface="ＭＳ 明朝"/>
                          <a:cs typeface="Times New Roman"/>
                        </a:rPr>
                        <a:t> 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HGP創英角ｺﾞｼｯｸUB"/>
                          <a:ea typeface="ＭＳ 明朝"/>
                          <a:cs typeface="Times New Roman"/>
                        </a:rPr>
                        <a:t> 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HGP創英角ｺﾞｼｯｸUB"/>
                          <a:ea typeface="ＭＳ 明朝"/>
                          <a:cs typeface="Times New Roman"/>
                        </a:rPr>
                        <a:t> 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HGP創英角ｺﾞｼｯｸUB"/>
                          <a:ea typeface="ＭＳ 明朝"/>
                          <a:cs typeface="Times New Roman"/>
                        </a:rPr>
                        <a:t> 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\\SERVER02\shared files\d. adviser\中等教育\活動集・エリン作成\1109-エリン教科書作成\イラスト・画像データ\Honigon\Honigon_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954" y="4758981"/>
            <a:ext cx="1683048" cy="209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角丸四角形吹き出し 8"/>
          <p:cNvSpPr/>
          <p:nvPr/>
        </p:nvSpPr>
        <p:spPr>
          <a:xfrm>
            <a:off x="4067944" y="5157192"/>
            <a:ext cx="2936561" cy="1062372"/>
          </a:xfrm>
          <a:prstGeom prst="wedgeRoundRectCallout">
            <a:avLst>
              <a:gd name="adj1" fmla="val 62104"/>
              <a:gd name="adj2" fmla="val 1117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b="1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「日本語でできる！」と</a:t>
            </a:r>
            <a:endParaRPr lang="en-US" altLang="ja-JP" b="1" dirty="0" smtClean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b="1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いう自信を持たせましょう。</a:t>
            </a:r>
            <a:endParaRPr lang="en-US" altLang="ja-JP" b="1" dirty="0" smtClean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523661" y="2204864"/>
            <a:ext cx="31683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Can-do check!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539552" y="1412776"/>
            <a:ext cx="1854977" cy="62068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第</a:t>
            </a:r>
            <a:r>
              <a:rPr lang="en-US" altLang="ja-JP" sz="3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4</a:t>
            </a:r>
            <a:r>
              <a:rPr kumimoji="1" lang="ja-JP" altLang="en-US" sz="3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課</a:t>
            </a:r>
            <a:endParaRPr kumimoji="1" lang="ja-JP" altLang="en-US" sz="3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611560" y="365760"/>
            <a:ext cx="7732340" cy="1047016"/>
          </a:xfrm>
          <a:prstGeom prst="rect">
            <a:avLst/>
          </a:prstGeom>
        </p:spPr>
        <p:txBody>
          <a:bodyPr bIns="91440" anchor="b" anchorCtr="0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/>
            </a:r>
            <a:br>
              <a:rPr lang="en-US" altLang="ja-JP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</a:br>
            <a:r>
              <a:rPr lang="en-US" altLang="ja-JP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/>
            </a:r>
            <a:br>
              <a:rPr lang="en-US" altLang="ja-JP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</a:br>
            <a:r>
              <a:rPr lang="en-US" altLang="ja-JP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/>
            </a:r>
            <a:br>
              <a:rPr lang="en-US" altLang="ja-JP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</a:br>
            <a:r>
              <a:rPr lang="en-US" altLang="ja-JP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/>
            </a:r>
            <a:br>
              <a:rPr lang="en-US" altLang="ja-JP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</a:br>
            <a:r>
              <a:rPr lang="en-US" altLang="ja-JP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/>
            </a:r>
            <a:br>
              <a:rPr lang="en-US" altLang="ja-JP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</a:br>
            <a:r>
              <a:rPr lang="en-US" altLang="ja-JP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/>
            </a:r>
            <a:br>
              <a:rPr lang="en-US" altLang="ja-JP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</a:br>
            <a:r>
              <a:rPr lang="ja-JP" altLang="en-US" sz="14400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①課題遂行</a:t>
            </a:r>
            <a:r>
              <a:rPr lang="en-US" altLang="ja-JP" sz="14400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/>
            </a:r>
            <a:br>
              <a:rPr lang="en-US" altLang="ja-JP" sz="14400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</a:br>
            <a:r>
              <a:rPr lang="ja-JP" altLang="en-US" sz="14400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 </a:t>
            </a:r>
            <a:r>
              <a:rPr lang="ja-JP" altLang="en-US" sz="14400" dirty="0" smtClean="0">
                <a:solidFill>
                  <a:schemeClr val="accent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評　価</a:t>
            </a:r>
            <a:endParaRPr lang="ja-JP" altLang="en-US" sz="144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185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732340" cy="504056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②異文化理解能力の育成</a:t>
            </a:r>
            <a:endParaRPr kumimoji="1" lang="ja-JP" altLang="en-US" b="1" dirty="0">
              <a:solidFill>
                <a:srgbClr val="7030A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257240" y="980728"/>
            <a:ext cx="8020372" cy="3915773"/>
          </a:xfrm>
        </p:spPr>
        <p:txBody>
          <a:bodyPr>
            <a:normAutofit/>
          </a:bodyPr>
          <a:lstStyle/>
          <a:p>
            <a:pPr marL="268288" indent="0">
              <a:buNone/>
            </a:pPr>
            <a:endParaRPr kumimoji="1" lang="en-US" altLang="ja-JP" sz="2400" dirty="0" smtClean="0"/>
          </a:p>
          <a:p>
            <a:pPr marL="0" indent="0">
              <a:buNone/>
            </a:pPr>
            <a:r>
              <a:rPr lang="en-US" altLang="ja-JP" sz="2400" dirty="0"/>
              <a:t>『</a:t>
            </a:r>
            <a:r>
              <a:rPr lang="zh-CN" altLang="en-US" sz="24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艾琳</a:t>
            </a:r>
            <a:r>
              <a:rPr lang="zh-CN" altLang="en-US" sz="2400" b="1" dirty="0">
                <a:solidFill>
                  <a:srgbClr val="FFC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学日语</a:t>
            </a:r>
            <a:r>
              <a:rPr lang="en-US" altLang="ja-JP" sz="2400" dirty="0"/>
              <a:t>』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が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考える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異文化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理解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   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・「違い」だけ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でなく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、共通点も見つける。</a:t>
            </a:r>
            <a:endParaRPr lang="en-US" altLang="ja-JP" sz="2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kumimoji="1"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kumimoji="1"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文化の背景を考える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。</a:t>
            </a:r>
            <a:endParaRPr kumimoji="1" lang="en-US" altLang="ja-JP" sz="2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　自分で見つける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。</a:t>
            </a:r>
            <a:endParaRPr kumimoji="1" lang="en-US" altLang="ja-JP" sz="2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 smtClean="0"/>
              <a:t>　　　　　</a:t>
            </a:r>
            <a:endParaRPr kumimoji="1" lang="ja-JP" altLang="en-US" sz="2400" dirty="0"/>
          </a:p>
        </p:txBody>
      </p:sp>
      <p:sp>
        <p:nvSpPr>
          <p:cNvPr id="4" name="正方形/長方形 3"/>
          <p:cNvSpPr/>
          <p:nvPr/>
        </p:nvSpPr>
        <p:spPr>
          <a:xfrm>
            <a:off x="697676" y="3573016"/>
            <a:ext cx="7697377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よく見る　→　気づく、発見する　→　考える</a:t>
            </a:r>
            <a:endParaRPr kumimoji="1" lang="ja-JP" altLang="en-US" sz="32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3074" name="Picture 2" descr="\\SERVER02\shared files\d. adviser\中等教育\活動集・エリン作成\1109-エリン教科書作成\イラスト・画像データ\Erin\Erin_0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17" b="54420"/>
          <a:stretch/>
        </p:blipFill>
        <p:spPr bwMode="auto">
          <a:xfrm>
            <a:off x="7971766" y="4972639"/>
            <a:ext cx="1036995" cy="133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角丸四角形吹き出し 6"/>
          <p:cNvSpPr/>
          <p:nvPr/>
        </p:nvSpPr>
        <p:spPr>
          <a:xfrm>
            <a:off x="3275856" y="5076120"/>
            <a:ext cx="2088232" cy="1089184"/>
          </a:xfrm>
          <a:prstGeom prst="wedgeRoundRectCallout">
            <a:avLst>
              <a:gd name="adj1" fmla="val -15538"/>
              <a:gd name="adj2" fmla="val -97903"/>
              <a:gd name="adj3" fmla="val 16667"/>
            </a:avLst>
          </a:prstGeom>
          <a:solidFill>
            <a:srgbClr val="FFCCCC"/>
          </a:solidFill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あっ！！</a:t>
            </a:r>
            <a:endParaRPr lang="en-US" altLang="ja-JP" dirty="0" smtClean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私と同じ！</a:t>
            </a:r>
            <a:endParaRPr lang="en-US" altLang="ja-JP" dirty="0" smtClean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b="1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全然違う！</a:t>
            </a:r>
            <a:endParaRPr kumimoji="1" lang="en-US" altLang="ja-JP" b="1" dirty="0" smtClean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6156176" y="5106162"/>
            <a:ext cx="1944216" cy="648072"/>
          </a:xfrm>
          <a:prstGeom prst="wedgeRoundRectCallout">
            <a:avLst>
              <a:gd name="adj1" fmla="val 8426"/>
              <a:gd name="adj2" fmla="val -138611"/>
              <a:gd name="adj3" fmla="val 16667"/>
            </a:avLst>
          </a:prstGeom>
          <a:solidFill>
            <a:srgbClr val="FFCCCC"/>
          </a:solidFill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どうしてだろう？</a:t>
            </a:r>
            <a:endParaRPr kumimoji="1" lang="en-US" altLang="ja-JP" b="1" dirty="0" smtClean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4557391" y="2297760"/>
            <a:ext cx="187220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自文化</a:t>
            </a:r>
            <a:endParaRPr lang="en-US" altLang="ja-JP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の発見</a:t>
            </a:r>
            <a:endParaRPr kumimoji="1" lang="ja-JP" altLang="en-US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6522845" y="2055052"/>
            <a:ext cx="187220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異文化</a:t>
            </a:r>
            <a:endParaRPr kumimoji="1" lang="en-US" altLang="ja-JP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の尊重</a:t>
            </a:r>
            <a:endParaRPr kumimoji="1" lang="ja-JP" altLang="en-US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3995936" y="2936937"/>
            <a:ext cx="187220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好奇心</a:t>
            </a:r>
            <a:endParaRPr lang="en-US" altLang="ja-JP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6156176" y="2843825"/>
            <a:ext cx="194421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開放的態度</a:t>
            </a:r>
            <a:endParaRPr lang="en-US" altLang="ja-JP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770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365760"/>
            <a:ext cx="7732340" cy="830992"/>
          </a:xfrm>
        </p:spPr>
        <p:txBody>
          <a:bodyPr>
            <a:noAutofit/>
          </a:bodyPr>
          <a:lstStyle/>
          <a:p>
            <a:r>
              <a:rPr lang="ja-JP" altLang="en-US" sz="2400" b="1" dirty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②異文化理解能力の</a:t>
            </a:r>
            <a:r>
              <a:rPr lang="ja-JP" altLang="en-US" sz="2400" b="1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育成</a:t>
            </a:r>
            <a:r>
              <a:rPr kumimoji="1" lang="en-US" altLang="ja-JP" sz="2400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/>
            </a:r>
            <a:br>
              <a:rPr kumimoji="1" lang="en-US" altLang="ja-JP" sz="2400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</a:br>
            <a:r>
              <a:rPr kumimoji="1" lang="ja-JP" altLang="en-US" sz="2400" dirty="0" smtClean="0">
                <a:solidFill>
                  <a:schemeClr val="accent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文化</a:t>
            </a:r>
            <a:r>
              <a:rPr kumimoji="1" lang="ja-JP" altLang="en-US" sz="2400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活動例１：</a:t>
            </a:r>
            <a:endParaRPr kumimoji="1" lang="ja-JP" altLang="en-US" sz="24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640960" cy="3456384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chemeClr val="accent2"/>
                </a:solidFill>
              </a:rPr>
              <a:t>文化１．</a:t>
            </a:r>
            <a:r>
              <a:rPr lang="zh-CN" altLang="en-US" sz="2000" dirty="0" smtClean="0"/>
              <a:t>看</a:t>
            </a:r>
            <a:r>
              <a:rPr lang="en-US" altLang="zh-CN" sz="2000" dirty="0" smtClean="0"/>
              <a:t>DVD</a:t>
            </a:r>
            <a:r>
              <a:rPr lang="zh-CN" altLang="en-US" sz="2000" dirty="0" smtClean="0"/>
              <a:t>的“</a:t>
            </a:r>
            <a:r>
              <a:rPr lang="ja-JP" altLang="en-US" sz="2000" dirty="0" smtClean="0"/>
              <a:t>基本スキット</a:t>
            </a:r>
            <a:r>
              <a:rPr lang="zh-CN" altLang="en-US" sz="2000" dirty="0" smtClean="0"/>
              <a:t>”“</a:t>
            </a:r>
            <a:r>
              <a:rPr lang="ja-JP" altLang="en-US" sz="2000" dirty="0" smtClean="0"/>
              <a:t>応用スキット</a:t>
            </a:r>
            <a:r>
              <a:rPr lang="zh-CN" altLang="en-US" sz="2000" dirty="0" smtClean="0"/>
              <a:t>”，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　　</a:t>
            </a:r>
            <a:r>
              <a:rPr lang="zh-CN" altLang="en-US" sz="2000" dirty="0" smtClean="0"/>
              <a:t>   </a:t>
            </a:r>
            <a:r>
              <a:rPr lang="ja-JP" altLang="en-US" sz="2000" dirty="0" smtClean="0"/>
              <a:t>　</a:t>
            </a:r>
            <a:r>
              <a:rPr lang="zh-CN" altLang="en-US" sz="2000" dirty="0" smtClean="0"/>
              <a:t>比较艾琳家的晚饭和  藤冈咲的晚饭。（可以使用汉语）</a:t>
            </a:r>
            <a:endParaRPr lang="en-US" altLang="zh-CN" sz="2000" dirty="0" smtClean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 smtClean="0"/>
          </a:p>
        </p:txBody>
      </p:sp>
      <p:sp>
        <p:nvSpPr>
          <p:cNvPr id="7" name="角丸四角形 6"/>
          <p:cNvSpPr/>
          <p:nvPr/>
        </p:nvSpPr>
        <p:spPr>
          <a:xfrm>
            <a:off x="2843808" y="764704"/>
            <a:ext cx="1584176" cy="504056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第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３</a:t>
            </a:r>
            <a:r>
              <a:rPr kumimoji="1"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課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" b="3966"/>
          <a:stretch/>
        </p:blipFill>
        <p:spPr bwMode="auto">
          <a:xfrm>
            <a:off x="1025235" y="2918103"/>
            <a:ext cx="3024336" cy="225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1" b="8405"/>
          <a:stretch/>
        </p:blipFill>
        <p:spPr bwMode="auto">
          <a:xfrm>
            <a:off x="4647832" y="2903512"/>
            <a:ext cx="312990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角丸四角形 8"/>
          <p:cNvSpPr/>
          <p:nvPr/>
        </p:nvSpPr>
        <p:spPr>
          <a:xfrm>
            <a:off x="1097243" y="2204864"/>
            <a:ext cx="2880320" cy="7389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基本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スキット　</a:t>
            </a:r>
            <a:endParaRPr lang="en-US" altLang="ja-JP" sz="2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エリンの家の夕食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692110" y="2204864"/>
            <a:ext cx="3048242" cy="7307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応用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スキット　</a:t>
            </a:r>
            <a:endParaRPr lang="en-US" altLang="ja-JP" sz="2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咲の家の夕食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640223"/>
              </p:ext>
            </p:extLst>
          </p:nvPr>
        </p:nvGraphicFramePr>
        <p:xfrm>
          <a:off x="1444930" y="5063752"/>
          <a:ext cx="5832648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3271"/>
                <a:gridCol w="1377943"/>
                <a:gridCol w="1371434"/>
              </a:tblGrid>
              <a:tr h="288032">
                <a:tc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600" dirty="0" smtClean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艾琳家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600" dirty="0" smtClean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藤冈咲家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kumimoji="1" lang="zh-CN" altLang="en-US" sz="1600" b="1" dirty="0" smtClean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谁做的晚饭</a:t>
                      </a:r>
                      <a:endParaRPr kumimoji="1" lang="ja-JP" altLang="en-US" sz="1600" b="1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kumimoji="1" lang="zh-CN" altLang="en-US" sz="1600" b="1" dirty="0" smtClean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晚饭是什么</a:t>
                      </a:r>
                      <a:endParaRPr kumimoji="1" lang="ja-JP" altLang="en-US" sz="1600" b="1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kumimoji="1" lang="zh-CN" altLang="en-US" sz="1600" b="1" dirty="0" smtClean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艾琳和藤冈咲都帮忙做了什么</a:t>
                      </a:r>
                      <a:endParaRPr kumimoji="1" lang="ja-JP" altLang="en-US" sz="1600" b="1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kumimoji="1" lang="zh-CN" altLang="en-US" sz="1600" b="1" dirty="0" smtClean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和谁一起晚饭</a:t>
                      </a:r>
                      <a:endParaRPr kumimoji="1" lang="ja-JP" altLang="en-US" sz="1600" b="1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3" name="角丸四角形吹き出し 12"/>
          <p:cNvSpPr/>
          <p:nvPr/>
        </p:nvSpPr>
        <p:spPr>
          <a:xfrm>
            <a:off x="6588224" y="5517232"/>
            <a:ext cx="1956169" cy="1062372"/>
          </a:xfrm>
          <a:prstGeom prst="wedgeRoundRectCallout">
            <a:avLst>
              <a:gd name="adj1" fmla="val 71552"/>
              <a:gd name="adj2" fmla="val 2033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b="1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ほかにも質問を</a:t>
            </a:r>
            <a:endParaRPr lang="en-US" altLang="ja-JP" b="1" dirty="0" smtClean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b="1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考えてみましょう。</a:t>
            </a:r>
            <a:endParaRPr lang="en-US" altLang="ja-JP" b="1" dirty="0" smtClean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79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1005" y="397431"/>
            <a:ext cx="7804348" cy="548640"/>
          </a:xfrm>
        </p:spPr>
        <p:txBody>
          <a:bodyPr>
            <a:noAutofit/>
          </a:bodyPr>
          <a:lstStyle/>
          <a:p>
            <a:r>
              <a:rPr lang="ja-JP" altLang="en-US" sz="2400" b="1" dirty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②異文化理解能力の育成</a:t>
            </a:r>
            <a:r>
              <a:rPr lang="en-US" altLang="ja-JP" sz="2400" dirty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/>
            </a:r>
            <a:br>
              <a:rPr lang="en-US" altLang="ja-JP" sz="2400" dirty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</a:br>
            <a:r>
              <a:rPr lang="ja-JP" altLang="en-US" sz="2400" dirty="0">
                <a:solidFill>
                  <a:schemeClr val="accent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文化</a:t>
            </a:r>
            <a:r>
              <a:rPr lang="ja-JP" altLang="en-US" sz="2400" dirty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活動例</a:t>
            </a:r>
            <a:r>
              <a:rPr lang="ja-JP" altLang="en-US" sz="24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</a:t>
            </a:r>
            <a:r>
              <a:rPr lang="ja-JP" altLang="en-US" sz="24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：</a:t>
            </a:r>
            <a:endParaRPr kumimoji="1" lang="ja-JP" altLang="en-US" sz="2400" dirty="0">
              <a:solidFill>
                <a:schemeClr val="accent2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539552" y="1124744"/>
            <a:ext cx="8208912" cy="3579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chemeClr val="accent2"/>
                </a:solidFill>
              </a:rPr>
              <a:t>文化</a:t>
            </a:r>
            <a:r>
              <a:rPr lang="ja-JP" altLang="en-US" sz="2400" dirty="0" smtClean="0"/>
              <a:t>　</a:t>
            </a:r>
            <a:endParaRPr lang="en-US" altLang="ja-JP" sz="2400" dirty="0" smtClean="0"/>
          </a:p>
          <a:p>
            <a:pPr marL="0" indent="0">
              <a:buNone/>
            </a:pPr>
            <a:r>
              <a:rPr kumimoji="1" lang="ja-JP" altLang="en-US" sz="2400" dirty="0"/>
              <a:t>１</a:t>
            </a:r>
            <a:r>
              <a:rPr kumimoji="1" lang="ja-JP" altLang="en-US" sz="2400" dirty="0" smtClean="0"/>
              <a:t>．</a:t>
            </a:r>
            <a:r>
              <a:rPr kumimoji="1" lang="zh-CN" altLang="en-US" sz="2400" dirty="0" smtClean="0"/>
              <a:t>日本高中生有部分人做兼职。</a:t>
            </a:r>
            <a:r>
              <a:rPr lang="zh-CN" altLang="en-US" sz="2400" dirty="0" smtClean="0"/>
              <a:t>你认为他们兼职的原因是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</a:t>
            </a:r>
            <a:r>
              <a:rPr lang="zh-CN" altLang="en-US" sz="2400" dirty="0" smtClean="0"/>
              <a:t>什么？</a:t>
            </a:r>
            <a:r>
              <a:rPr lang="zh-CN" altLang="en-US" sz="2400" dirty="0"/>
              <a:t>（</a:t>
            </a:r>
            <a:r>
              <a:rPr lang="zh-CN" altLang="en-US" sz="2400" dirty="0" smtClean="0"/>
              <a:t>可以使用汉语）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２．</a:t>
            </a:r>
            <a:r>
              <a:rPr lang="zh-CN" altLang="en-US" sz="2400" dirty="0" smtClean="0"/>
              <a:t>你做兼职吗？如果可以做兼职，</a:t>
            </a:r>
            <a:r>
              <a:rPr kumimoji="1" lang="zh-CN" altLang="en-US" sz="2400" dirty="0" smtClean="0"/>
              <a:t>你想尝试哪些</a:t>
            </a:r>
            <a:r>
              <a:rPr lang="zh-CN" altLang="en-US" sz="2400" dirty="0" smtClean="0"/>
              <a:t>工作？为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</a:t>
            </a:r>
            <a:r>
              <a:rPr lang="zh-CN" altLang="en-US" sz="2400" dirty="0" smtClean="0"/>
              <a:t>什么？（可以使用汉语）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３．</a:t>
            </a:r>
            <a:r>
              <a:rPr lang="zh-CN" altLang="en-US" sz="2400" dirty="0" smtClean="0"/>
              <a:t>看</a:t>
            </a:r>
            <a:r>
              <a:rPr lang="en-US" altLang="zh-CN" sz="2400" dirty="0" smtClean="0"/>
              <a:t>DVD</a:t>
            </a:r>
            <a:r>
              <a:rPr lang="zh-CN" altLang="en-US" sz="2400" dirty="0" smtClean="0"/>
              <a:t>里“高中生的兼职”，其中的高中生都做哪些兼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</a:t>
            </a:r>
            <a:r>
              <a:rPr lang="zh-CN" altLang="en-US" sz="2400" dirty="0" smtClean="0"/>
              <a:t>职？他们做兼职的原因是什么？</a:t>
            </a:r>
            <a:endParaRPr lang="en-US" altLang="zh-CN" sz="2400" dirty="0" smtClean="0"/>
          </a:p>
          <a:p>
            <a:pPr marL="0" indent="0">
              <a:buNone/>
            </a:pPr>
            <a:endParaRPr kumimoji="1" lang="en-US" altLang="ja-JP" sz="2400" dirty="0" smtClean="0"/>
          </a:p>
          <a:p>
            <a:endParaRPr lang="en-US" altLang="ja-JP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ja-JP" altLang="ja-JP" dirty="0" smtClean="0">
              <a:solidFill>
                <a:srgbClr val="000000"/>
              </a:solidFill>
            </a:endParaRPr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</p:txBody>
      </p:sp>
      <p:sp>
        <p:nvSpPr>
          <p:cNvPr id="7" name="角丸四角形 6"/>
          <p:cNvSpPr/>
          <p:nvPr/>
        </p:nvSpPr>
        <p:spPr>
          <a:xfrm>
            <a:off x="2707621" y="549334"/>
            <a:ext cx="1400242" cy="570992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第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１６</a:t>
            </a:r>
            <a:r>
              <a:rPr kumimoji="1"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課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" b="7097"/>
          <a:stretch/>
        </p:blipFill>
        <p:spPr bwMode="auto">
          <a:xfrm>
            <a:off x="467544" y="4411129"/>
            <a:ext cx="261231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9" b="7002"/>
          <a:stretch/>
        </p:blipFill>
        <p:spPr bwMode="auto">
          <a:xfrm>
            <a:off x="3379011" y="4436647"/>
            <a:ext cx="2583828" cy="184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2" b="6857"/>
          <a:stretch/>
        </p:blipFill>
        <p:spPr bwMode="auto">
          <a:xfrm>
            <a:off x="6228184" y="4438296"/>
            <a:ext cx="2570542" cy="184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17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②異文化理解能力の育成</a:t>
            </a:r>
            <a:r>
              <a:rPr lang="en-US" altLang="ja-JP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/>
            </a:r>
            <a:br>
              <a:rPr lang="en-US" altLang="ja-JP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</a:br>
            <a:r>
              <a:rPr lang="ja-JP" altLang="en-US" dirty="0">
                <a:solidFill>
                  <a:schemeClr val="accent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 </a:t>
            </a:r>
            <a:r>
              <a:rPr lang="ja-JP" altLang="en-US" dirty="0" smtClean="0">
                <a:solidFill>
                  <a:schemeClr val="accent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実際に</a:t>
            </a:r>
            <a:r>
              <a:rPr lang="en-US" altLang="ja-JP" dirty="0" smtClean="0">
                <a:solidFill>
                  <a:schemeClr val="accent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DVD</a:t>
            </a:r>
            <a:r>
              <a:rPr lang="ja-JP" altLang="en-US" dirty="0" smtClean="0">
                <a:solidFill>
                  <a:schemeClr val="accent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を見た生徒の</a:t>
            </a:r>
            <a:r>
              <a:rPr lang="ja-JP" altLang="en-US" dirty="0">
                <a:solidFill>
                  <a:schemeClr val="accent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感想</a:t>
            </a:r>
            <a:endParaRPr kumimoji="1" lang="ja-JP" altLang="en-US" dirty="0">
              <a:solidFill>
                <a:schemeClr val="accent2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4" name="角丸四角形吹き出し 3"/>
          <p:cNvSpPr/>
          <p:nvPr/>
        </p:nvSpPr>
        <p:spPr>
          <a:xfrm>
            <a:off x="2051720" y="4623351"/>
            <a:ext cx="6249580" cy="1603265"/>
          </a:xfrm>
          <a:prstGeom prst="wedgeRoundRectCallout">
            <a:avLst>
              <a:gd name="adj1" fmla="val 56659"/>
              <a:gd name="adj2" fmla="val 28367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日本的同学的午饭基本都是便当，我认为凉的饭不是十分好吃，但日本同学都习惯了。我看到日本同学座在地上吃饭，好像是走廊，我最初的想法是难道他们不冷吗</a:t>
            </a:r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……</a:t>
            </a:r>
            <a:endParaRPr lang="en-US" altLang="zh-CN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lang="zh-CN" altLang="en-US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我认为，</a:t>
            </a:r>
            <a:r>
              <a:rPr lang="zh-CN" altLang="en-US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日本与中国的各各方面还是很像的</a:t>
            </a:r>
            <a:r>
              <a:rPr lang="zh-CN" altLang="en-US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。</a:t>
            </a:r>
            <a:endParaRPr lang="en-US" altLang="zh-CN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1475656" y="1425502"/>
            <a:ext cx="2910552" cy="1224135"/>
          </a:xfrm>
          <a:prstGeom prst="wedgeRoundRectCallout">
            <a:avLst>
              <a:gd name="adj1" fmla="val -63166"/>
              <a:gd name="adj2" fmla="val 19080"/>
              <a:gd name="adj3" fmla="val 16667"/>
            </a:avLst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补学校进的很简单。</a:t>
            </a:r>
            <a:endParaRPr lang="en-US" altLang="zh-CN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lang="zh-CN" altLang="en-US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语法很复杂，很</a:t>
            </a:r>
            <a:r>
              <a:rPr lang="zh-CN" altLang="en-US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有</a:t>
            </a:r>
            <a:r>
              <a:rPr lang="zh-CN" altLang="en-US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意思。</a:t>
            </a:r>
            <a:endParaRPr lang="en-US" altLang="zh-CN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lang="zh-CN" altLang="en-US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便利店还有传真机没想到。</a:t>
            </a:r>
            <a:endParaRPr lang="en-US" altLang="zh-CN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4499992" y="1640908"/>
            <a:ext cx="2736304" cy="1152127"/>
          </a:xfrm>
          <a:prstGeom prst="wedgeRoundRectCallout">
            <a:avLst>
              <a:gd name="adj1" fmla="val 61498"/>
              <a:gd name="adj2" fmla="val 47688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上学晚，放学早。社团活动很多。很想去日本看一看体验一下日本学校生活。</a:t>
            </a:r>
            <a:endParaRPr lang="en-US" altLang="zh-CN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1043608" y="2858050"/>
            <a:ext cx="2910552" cy="1584176"/>
          </a:xfrm>
          <a:prstGeom prst="wedgeRoundRectCallout">
            <a:avLst>
              <a:gd name="adj1" fmla="val -63166"/>
              <a:gd name="adj2" fmla="val 19080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生活比较轻松，压力不如中国学生大。比较注重礼仪礼貌，长幼用语，敬语分的很清楚。许多生活习惯都不一样。</a:t>
            </a:r>
            <a:endParaRPr lang="en-US" altLang="zh-CN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4248972" y="2996952"/>
            <a:ext cx="2123228" cy="1469826"/>
          </a:xfrm>
          <a:prstGeom prst="wedgeRoundRectCallout">
            <a:avLst>
              <a:gd name="adj1" fmla="val 81217"/>
              <a:gd name="adj2" fmla="val 25835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日本街道人好少！</a:t>
            </a:r>
            <a:endParaRPr lang="en-US" altLang="zh-CN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lang="zh-CN" altLang="en-US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而且学校对发型等要求轻松！</a:t>
            </a:r>
            <a:endParaRPr lang="en-US" altLang="zh-CN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6516215" y="2949147"/>
            <a:ext cx="1654943" cy="698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自文化</a:t>
            </a:r>
            <a:endParaRPr lang="en-US" altLang="ja-JP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の発見</a:t>
            </a:r>
            <a:endParaRPr kumimoji="1" lang="ja-JP" altLang="en-US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7144525" y="3749508"/>
            <a:ext cx="1656184" cy="7172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異文化</a:t>
            </a:r>
            <a:endParaRPr kumimoji="1" lang="en-US" altLang="ja-JP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の尊重</a:t>
            </a:r>
            <a:endParaRPr kumimoji="1" lang="ja-JP" altLang="en-US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482152" y="4623351"/>
            <a:ext cx="139685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好奇心</a:t>
            </a:r>
            <a:endParaRPr lang="en-US" altLang="ja-JP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12" y="5424983"/>
            <a:ext cx="1670792" cy="7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スマイル 4"/>
          <p:cNvSpPr/>
          <p:nvPr/>
        </p:nvSpPr>
        <p:spPr>
          <a:xfrm>
            <a:off x="7523710" y="882919"/>
            <a:ext cx="632956" cy="48112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42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365760"/>
            <a:ext cx="7732340" cy="54864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文　字</a:t>
            </a:r>
            <a:r>
              <a:rPr kumimoji="1" lang="en-US" altLang="ja-JP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(</a:t>
            </a:r>
            <a:r>
              <a:rPr kumimoji="1" lang="ja-JP" altLang="en-US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平仮名・片仮名</a:t>
            </a:r>
            <a:r>
              <a:rPr kumimoji="1" lang="en-US" altLang="ja-JP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)</a:t>
            </a:r>
            <a:endParaRPr kumimoji="1" lang="ja-JP" altLang="en-US" dirty="0">
              <a:solidFill>
                <a:srgbClr val="7030A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：</a:t>
            </a:r>
            <a:endParaRPr lang="en-US" altLang="ja-JP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・最初の</a:t>
            </a:r>
            <a:r>
              <a:rPr kumimoji="1"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回の授業で</a:t>
            </a:r>
            <a:r>
              <a:rPr kumimoji="1"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文字（ひらがな・カタカナ）導入</a:t>
            </a:r>
            <a:endParaRPr kumimoji="1" lang="en-US" altLang="ja-JP" sz="2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その後、授業開始（第</a:t>
            </a:r>
            <a:r>
              <a:rPr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課～）</a:t>
            </a:r>
            <a:endParaRPr lang="en-US" altLang="ja-JP" sz="2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・学期末までにひらがな・カタカナを覚える</a:t>
            </a:r>
            <a:endParaRPr lang="en-US" altLang="ja-JP" sz="2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endParaRPr lang="en-US" altLang="ja-JP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2400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「ひらがな・カタカナ五十音</a:t>
            </a:r>
            <a:r>
              <a:rPr lang="en-US" altLang="ja-JP" sz="2400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PPT</a:t>
            </a:r>
            <a:r>
              <a:rPr lang="ja-JP" altLang="en-US" sz="2400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」　</a:t>
            </a:r>
            <a:r>
              <a:rPr lang="en-US" altLang="ja-JP" sz="2400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※</a:t>
            </a:r>
            <a:r>
              <a:rPr lang="zh-CN" altLang="en-US" sz="2400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教材免费下载</a:t>
            </a:r>
            <a:endParaRPr lang="zh-CN" altLang="en-US" sz="2400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endParaRPr lang="en-US" altLang="ja-JP" sz="2400" dirty="0" smtClean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endParaRPr lang="en-US" altLang="ja-JP" sz="2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</p:txBody>
      </p:sp>
      <p:pic>
        <p:nvPicPr>
          <p:cNvPr id="6147" name="Picture 3" descr="\\SERVER02\shared files\d. adviser\中等教育\活動集・エリン作成\1109-エリン教科書作成\イラスト・画像データ\Honigon\Honigon_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826" y="4653136"/>
            <a:ext cx="1423231" cy="177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角丸四角形吹き出し 6"/>
          <p:cNvSpPr/>
          <p:nvPr/>
        </p:nvSpPr>
        <p:spPr>
          <a:xfrm>
            <a:off x="4788024" y="4996037"/>
            <a:ext cx="2088232" cy="881235"/>
          </a:xfrm>
          <a:prstGeom prst="wedgeRoundRectCallout">
            <a:avLst>
              <a:gd name="adj1" fmla="val 82753"/>
              <a:gd name="adj2" fmla="val 10163"/>
              <a:gd name="adj3" fmla="val 16667"/>
            </a:avLst>
          </a:prstGeom>
          <a:solidFill>
            <a:srgbClr val="FFCCCC"/>
          </a:solidFill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ダウンロードして</a:t>
            </a:r>
            <a:endParaRPr lang="en-US" altLang="ja-JP" dirty="0" smtClean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使って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ください</a:t>
            </a:r>
            <a:r>
              <a:rPr lang="ja-JP" altLang="en-US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。</a:t>
            </a:r>
            <a:endParaRPr lang="zh-CN" altLang="en-US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  <a:cs typeface="Meiryo UI" panose="020B0604030504040204" pitchFamily="50" charset="-128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2" b="3030"/>
          <a:stretch/>
        </p:blipFill>
        <p:spPr bwMode="auto">
          <a:xfrm>
            <a:off x="1259632" y="4149080"/>
            <a:ext cx="336691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81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0"/>
            <a:ext cx="48057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円/楕円 4"/>
          <p:cNvSpPr/>
          <p:nvPr/>
        </p:nvSpPr>
        <p:spPr>
          <a:xfrm>
            <a:off x="427227" y="2521645"/>
            <a:ext cx="2808312" cy="94197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全編</a:t>
            </a:r>
            <a:r>
              <a:rPr kumimoji="1" lang="ja-JP" altLang="en-US" sz="2400" dirty="0" smtClean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中国語</a:t>
            </a:r>
            <a:endParaRPr kumimoji="1" lang="en-US" altLang="ja-JP" sz="2400" dirty="0" smtClean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字幕付き</a:t>
            </a:r>
            <a:endParaRPr kumimoji="1" lang="ja-JP" altLang="en-US" sz="2400" dirty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3707904" y="4377946"/>
            <a:ext cx="2239838" cy="7530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若者文化</a:t>
            </a:r>
            <a:endParaRPr kumimoji="1" lang="en-US" altLang="ja-JP" sz="2400" dirty="0" smtClean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6116116" y="3680456"/>
            <a:ext cx="2808312" cy="978788"/>
          </a:xfrm>
          <a:prstGeom prst="ellipse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練習問題や</a:t>
            </a:r>
            <a:endParaRPr kumimoji="1" lang="en-US" altLang="ja-JP" sz="2400" dirty="0" smtClean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活動も充実</a:t>
            </a:r>
            <a:endParaRPr kumimoji="1" lang="ja-JP" altLang="en-US" sz="2400" dirty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5148064" y="2029007"/>
            <a:ext cx="2721124" cy="93610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異文化理解</a:t>
            </a:r>
            <a:endParaRPr lang="en-US" altLang="ja-JP" sz="2400" dirty="0" smtClean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5576" y="5161359"/>
            <a:ext cx="7568430" cy="1569660"/>
          </a:xfrm>
          <a:prstGeom prst="rect">
            <a:avLst/>
          </a:prstGeom>
          <a:solidFill>
            <a:srgbClr val="FFCCCC"/>
          </a:solidFill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2400" dirty="0" smtClean="0">
                <a:solidFill>
                  <a:srgbClr val="004FEE"/>
                </a:solidFill>
                <a:latin typeface="HGP創英角ｺﾞｼｯｸUB" pitchFamily="50" charset="-128"/>
                <a:ea typeface="HGP創英角ｺﾞｼｯｸUB" pitchFamily="50" charset="-128"/>
              </a:rPr>
              <a:t>「語学学習」「異文化・多文化の理解」</a:t>
            </a:r>
            <a:r>
              <a:rPr lang="zh-CN" altLang="en-US" sz="2400" dirty="0" smtClean="0">
                <a:solidFill>
                  <a:srgbClr val="004FEE"/>
                </a:solidFill>
                <a:latin typeface="HGP創英角ｺﾞｼｯｸUB" pitchFamily="50" charset="-128"/>
                <a:ea typeface="HGP創英角ｺﾞｼｯｸUB" pitchFamily="50" charset="-128"/>
              </a:rPr>
              <a:t>   </a:t>
            </a:r>
            <a:endParaRPr lang="en-US" altLang="ja-JP" sz="2400" dirty="0">
              <a:solidFill>
                <a:srgbClr val="004FEE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「</a:t>
            </a:r>
            <a:r>
              <a:rPr lang="ja-JP" altLang="en-US" sz="240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日本語で</a:t>
            </a:r>
            <a:r>
              <a:rPr lang="ja-JP" altLang="en-US" sz="24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できる！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」</a:t>
            </a:r>
            <a:r>
              <a:rPr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と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いう勇気と自信を持たせる</a:t>
            </a:r>
            <a:endParaRPr lang="en-US" altLang="ja-JP" sz="24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実際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に使われている本物に近いことばを重視</a:t>
            </a:r>
            <a:endParaRPr lang="en-US" altLang="ja-JP" sz="24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異文化・多文化について視野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を広げられる</a:t>
            </a:r>
            <a:r>
              <a:rPr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ような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内容</a:t>
            </a:r>
            <a:endParaRPr lang="ja-JP" altLang="en-US" sz="2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2" name="爆発 1 11"/>
          <p:cNvSpPr/>
          <p:nvPr/>
        </p:nvSpPr>
        <p:spPr>
          <a:xfrm rot="20382031">
            <a:off x="86380" y="10624"/>
            <a:ext cx="2820236" cy="2572690"/>
          </a:xfrm>
          <a:prstGeom prst="irregularSeal1">
            <a:avLst/>
          </a:prstGeom>
          <a:gradFill flip="none" rotWithShape="1">
            <a:gsLst>
              <a:gs pos="2000">
                <a:srgbClr val="FF0000"/>
              </a:gs>
              <a:gs pos="0">
                <a:srgbClr val="FF0000"/>
              </a:gs>
              <a:gs pos="0">
                <a:schemeClr val="accent3">
                  <a:lumMod val="75000"/>
                </a:schemeClr>
              </a:gs>
              <a:gs pos="87000">
                <a:schemeClr val="accent1">
                  <a:tint val="44500"/>
                  <a:satMod val="160000"/>
                </a:schemeClr>
              </a:gs>
              <a:gs pos="0">
                <a:schemeClr val="accent3">
                  <a:lumMod val="0"/>
                  <a:lumOff val="10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rgbClr val="FFFF00"/>
                </a:solidFill>
                <a:latin typeface="HGP創英角ﾎﾟｯﾌﾟ体" pitchFamily="50" charset="-128"/>
                <a:ea typeface="HGP創英角ﾎﾟｯﾌﾟ体" pitchFamily="50" charset="-128"/>
              </a:rPr>
              <a:t>視聴覚</a:t>
            </a:r>
            <a:endParaRPr lang="en-US" altLang="ja-JP" sz="3600" dirty="0" smtClean="0">
              <a:solidFill>
                <a:srgbClr val="FFFF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lang="ja-JP" altLang="en-US" sz="3600" dirty="0" smtClean="0">
                <a:solidFill>
                  <a:srgbClr val="FFFF00"/>
                </a:solidFill>
                <a:latin typeface="HGP創英角ﾎﾟｯﾌﾟ体" pitchFamily="50" charset="-128"/>
                <a:ea typeface="HGP創英角ﾎﾟｯﾌﾟ体" pitchFamily="50" charset="-128"/>
              </a:rPr>
              <a:t>教材</a:t>
            </a:r>
            <a:endParaRPr kumimoji="1" lang="ja-JP" altLang="en-US" sz="3600" dirty="0">
              <a:solidFill>
                <a:srgbClr val="FFFF00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683568" y="3681506"/>
            <a:ext cx="2887191" cy="97878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自然</a:t>
            </a:r>
            <a:r>
              <a:rPr lang="ja-JP" altLang="en-US" sz="2400" dirty="0" smtClean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な</a:t>
            </a:r>
            <a:r>
              <a:rPr lang="ja-JP" altLang="en-US" sz="2400" dirty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日本語</a:t>
            </a:r>
            <a:endParaRPr kumimoji="1" lang="en-US" altLang="ja-JP" sz="2400" dirty="0" smtClean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48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42" name="Picture 2" descr="\\SERVER02\shared files\d. adviser\中等教育\活動集・エリン作成\1109-エリン教科書作成\イラスト・画像データ\Erin\Erin_02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2808312" cy="510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\\SERVER02\shared files\d. adviser\中等教育\活動集・エリン作成\1109-エリン教科書作成\イラスト・画像データ\Honigon\Honigon_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364" y="3140968"/>
            <a:ext cx="2706322" cy="337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形吹き出し 3"/>
          <p:cNvSpPr/>
          <p:nvPr/>
        </p:nvSpPr>
        <p:spPr>
          <a:xfrm>
            <a:off x="2412900" y="1340768"/>
            <a:ext cx="4031308" cy="1800200"/>
          </a:xfrm>
          <a:prstGeom prst="wedgeEllipseCallout">
            <a:avLst>
              <a:gd name="adj1" fmla="val -58118"/>
              <a:gd name="adj2" fmla="val 4008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いかがでしたか。</a:t>
            </a:r>
            <a:endParaRPr kumimoji="1" lang="en-US" altLang="ja-JP" sz="2000" b="1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0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ほかにもいろいろな使い方があります。</a:t>
            </a:r>
            <a:endParaRPr kumimoji="1" lang="ja-JP" altLang="en-US" sz="200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" name="円形吹き出し 6"/>
          <p:cNvSpPr/>
          <p:nvPr/>
        </p:nvSpPr>
        <p:spPr>
          <a:xfrm>
            <a:off x="2412900" y="4217082"/>
            <a:ext cx="3743276" cy="1665362"/>
          </a:xfrm>
          <a:prstGeom prst="wedgeEllipseCallout">
            <a:avLst>
              <a:gd name="adj1" fmla="val 53718"/>
              <a:gd name="adj2" fmla="val -63991"/>
            </a:avLst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あなた</a:t>
            </a:r>
            <a:r>
              <a:rPr lang="ja-JP" altLang="en-US" sz="24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のクラスに合わせて</a:t>
            </a:r>
            <a:r>
              <a:rPr kumimoji="1" lang="ja-JP" altLang="en-US" sz="24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工夫して使ってみてください。</a:t>
            </a:r>
            <a:endParaRPr kumimoji="1" lang="ja-JP" altLang="en-US" sz="240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13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艾琳</a:t>
            </a:r>
            <a:r>
              <a:rPr lang="zh-CN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学</a:t>
            </a:r>
            <a:r>
              <a:rPr lang="zh-CN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日语</a:t>
            </a:r>
            <a:r>
              <a:rPr lang="en-US" altLang="ja-JP" b="1" dirty="0" smtClean="0">
                <a:solidFill>
                  <a:srgbClr val="7030A0"/>
                </a:solidFill>
              </a:rPr>
              <a:t/>
            </a:r>
            <a:br>
              <a:rPr lang="en-US" altLang="ja-JP" b="1" dirty="0" smtClean="0">
                <a:solidFill>
                  <a:srgbClr val="7030A0"/>
                </a:solidFill>
              </a:rPr>
            </a:br>
            <a:r>
              <a:rPr lang="ja-JP" altLang="en-US" b="1" dirty="0" smtClean="0">
                <a:solidFill>
                  <a:schemeClr val="accent2"/>
                </a:solidFill>
              </a:rPr>
              <a:t>第二</a:t>
            </a:r>
            <a:r>
              <a:rPr lang="ja-JP" altLang="en-US" b="1" dirty="0">
                <a:solidFill>
                  <a:schemeClr val="accent2"/>
                </a:solidFill>
              </a:rPr>
              <a:t>外国語授業での</a:t>
            </a:r>
            <a:r>
              <a:rPr lang="ja-JP" altLang="en-US" b="1" dirty="0" smtClean="0">
                <a:solidFill>
                  <a:schemeClr val="accent2"/>
                </a:solidFill>
              </a:rPr>
              <a:t>使用例</a:t>
            </a:r>
            <a:endParaRPr kumimoji="1" lang="ja-JP" altLang="en-US" b="1" dirty="0">
              <a:solidFill>
                <a:schemeClr val="accent2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/>
              <a:t>『</a:t>
            </a:r>
            <a:r>
              <a:rPr lang="ja-JP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艾琳</a:t>
            </a:r>
            <a:r>
              <a:rPr lang="ja-JP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学日语</a:t>
            </a:r>
            <a:r>
              <a:rPr lang="en-US" altLang="ja-JP" dirty="0"/>
              <a:t>』</a:t>
            </a:r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が考える日本語</a:t>
            </a:r>
            <a:r>
              <a:rPr lang="ja-JP" altLang="en-US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教育</a:t>
            </a:r>
            <a:endParaRPr lang="en-US" altLang="ja-JP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①課題遂行　</a:t>
            </a:r>
            <a:r>
              <a:rPr lang="en-US" altLang="ja-JP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Can-do</a:t>
            </a:r>
            <a:r>
              <a:rPr lang="ja-JP" altLang="en-US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目標</a:t>
            </a:r>
            <a:endParaRPr lang="en-US" altLang="ja-JP" dirty="0" smtClean="0">
              <a:solidFill>
                <a:srgbClr val="7030A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</a:t>
            </a:r>
            <a:r>
              <a:rPr lang="ja-JP" altLang="en-US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活動例　</a:t>
            </a:r>
            <a:endParaRPr lang="en-US" altLang="ja-JP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評価　</a:t>
            </a:r>
            <a:r>
              <a:rPr lang="en-US" altLang="ja-JP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Can-do</a:t>
            </a:r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en-US" altLang="ja-JP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check!</a:t>
            </a:r>
          </a:p>
          <a:p>
            <a:pPr marL="0" indent="0">
              <a:buNone/>
            </a:pPr>
            <a:endParaRPr lang="en-US" altLang="ja-JP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②異文化理解能力</a:t>
            </a:r>
            <a:endParaRPr lang="en-US" altLang="ja-JP" dirty="0" smtClean="0">
              <a:solidFill>
                <a:srgbClr val="7030A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活動例</a:t>
            </a:r>
            <a:endParaRPr lang="en-US" altLang="ja-JP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endParaRPr lang="en-US" altLang="ja-JP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文　字（平仮名・片仮名</a:t>
            </a:r>
            <a:r>
              <a:rPr lang="en-US" altLang="ja-JP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)</a:t>
            </a:r>
            <a:r>
              <a:rPr lang="ja-JP" altLang="en-US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について</a:t>
            </a:r>
            <a:endParaRPr lang="en-US" altLang="ja-JP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kumimoji="1" lang="ja-JP" altLang="en-US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61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365760"/>
            <a:ext cx="7876356" cy="830992"/>
          </a:xfrm>
        </p:spPr>
        <p:txBody>
          <a:bodyPr/>
          <a:lstStyle/>
          <a:p>
            <a:r>
              <a:rPr lang="en-US" altLang="ja-JP" sz="3200" dirty="0" smtClean="0">
                <a:solidFill>
                  <a:schemeClr val="tx1"/>
                </a:solidFill>
              </a:rPr>
              <a:t>『</a:t>
            </a:r>
            <a:r>
              <a:rPr lang="zh-CN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艾琳</a:t>
            </a:r>
            <a:r>
              <a:rPr lang="zh-CN" alt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学日语</a:t>
            </a:r>
            <a:r>
              <a:rPr lang="en-US" altLang="ja-JP" sz="3200" dirty="0" smtClean="0">
                <a:solidFill>
                  <a:schemeClr val="tx1"/>
                </a:solidFill>
              </a:rPr>
              <a:t>』</a:t>
            </a:r>
            <a:r>
              <a:rPr lang="ja-JP" altLang="en-US" sz="32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が考える日本語教育</a:t>
            </a:r>
            <a:endParaRPr kumimoji="1" lang="ja-JP" altLang="en-US" sz="32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827584" y="1124744"/>
            <a:ext cx="7704856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①　課題遂行</a:t>
            </a:r>
            <a:endParaRPr lang="en-US" altLang="ja-JP" sz="3200" dirty="0" smtClean="0">
              <a:solidFill>
                <a:srgbClr val="7030A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</a:t>
            </a:r>
            <a:r>
              <a:rPr lang="ja-JP" altLang="en-US" sz="24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「日本語で何ができるか」を</a:t>
            </a:r>
            <a:r>
              <a:rPr lang="ja-JP" altLang="en-US" sz="2400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記述</a:t>
            </a:r>
            <a:r>
              <a:rPr lang="zh-CN" altLang="en-US" sz="2400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endParaRPr lang="en-US" altLang="ja-JP" sz="2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 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各課</a:t>
            </a:r>
            <a:r>
              <a:rPr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Can-do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目標</a:t>
            </a:r>
            <a:endParaRPr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/>
              <a:t>　　</a:t>
            </a:r>
            <a:r>
              <a:rPr lang="zh-CN" altLang="en-US" sz="2000" b="1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能对老师在课</a:t>
            </a:r>
            <a:r>
              <a:rPr lang="zh-CN" altLang="en-US" sz="2000" b="1" dirty="0">
                <a:latin typeface="NSimSun" panose="02010609030101010101" pitchFamily="49" charset="-122"/>
                <a:ea typeface="NSimSun" panose="02010609030101010101" pitchFamily="49" charset="-122"/>
              </a:rPr>
              <a:t>堂上的简短指令做出正确回应</a:t>
            </a:r>
            <a:r>
              <a:rPr lang="zh-CN" altLang="en-US" sz="2000" b="1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。</a:t>
            </a:r>
            <a:r>
              <a:rPr lang="en-US" altLang="ja-JP" sz="2000" b="1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(</a:t>
            </a:r>
            <a:r>
              <a:rPr lang="ja-JP" altLang="en-US" sz="2000" b="1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第</a:t>
            </a:r>
            <a:r>
              <a:rPr lang="en-US" altLang="ja-JP" sz="2000" b="1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2</a:t>
            </a:r>
            <a:r>
              <a:rPr lang="ja-JP" altLang="en-US" sz="2000" b="1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課</a:t>
            </a:r>
            <a:r>
              <a:rPr lang="en-US" altLang="ja-JP" sz="2000" b="1" dirty="0">
                <a:latin typeface="NSimSun" panose="02010609030101010101" pitchFamily="49" charset="-122"/>
                <a:ea typeface="NSimSun" panose="02010609030101010101" pitchFamily="49" charset="-122"/>
              </a:rPr>
              <a:t>)</a:t>
            </a:r>
            <a:endParaRPr lang="en-US" altLang="zh-CN" sz="2000" b="1" dirty="0" smtClean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zh-CN" altLang="en-US" sz="2000" b="1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   </a:t>
            </a:r>
            <a:r>
              <a:rPr lang="ja-JP" altLang="en-US" sz="2000" b="1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　</a:t>
            </a:r>
            <a:r>
              <a:rPr lang="zh-CN" altLang="en-US" sz="2000" b="1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能够询问和回答商店，家里物品的地点。</a:t>
            </a:r>
            <a:r>
              <a:rPr lang="en-US" altLang="ja-JP" sz="2000" b="1" dirty="0">
                <a:latin typeface="NSimSun" panose="02010609030101010101" pitchFamily="49" charset="-122"/>
                <a:ea typeface="NSimSun" panose="02010609030101010101" pitchFamily="49" charset="-122"/>
              </a:rPr>
              <a:t>(</a:t>
            </a:r>
            <a:r>
              <a:rPr lang="ja-JP" altLang="en-US" sz="2000" b="1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第</a:t>
            </a:r>
            <a:r>
              <a:rPr lang="en-US" altLang="ja-JP" sz="2000" b="1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4</a:t>
            </a:r>
            <a:r>
              <a:rPr lang="ja-JP" altLang="en-US" sz="2000" b="1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課</a:t>
            </a:r>
            <a:r>
              <a:rPr lang="en-US" altLang="ja-JP" sz="2000" b="1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)</a:t>
            </a:r>
            <a:endParaRPr lang="en-US" altLang="zh-CN" sz="2000" b="1" dirty="0" smtClean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zh-CN" altLang="en-US" sz="2000" b="1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  </a:t>
            </a:r>
            <a:r>
              <a:rPr lang="ja-JP" altLang="en-US" sz="2000" b="1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　</a:t>
            </a:r>
            <a:r>
              <a:rPr lang="zh-CN" altLang="en-US" sz="2000" b="1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 能简单说明周围人的样子和动作</a:t>
            </a:r>
            <a:r>
              <a:rPr lang="ja-JP" altLang="en-US" sz="2000" b="1" dirty="0" err="1" smtClean="0">
                <a:latin typeface="NSimSun" panose="02010609030101010101" pitchFamily="49" charset="-122"/>
                <a:ea typeface="NSimSun" panose="02010609030101010101" pitchFamily="49" charset="-122"/>
              </a:rPr>
              <a:t>。</a:t>
            </a:r>
            <a:r>
              <a:rPr lang="ja-JP" altLang="en-US" sz="2000" b="1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（第</a:t>
            </a:r>
            <a:r>
              <a:rPr lang="en-US" altLang="ja-JP" sz="2000" b="1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9</a:t>
            </a:r>
            <a:r>
              <a:rPr lang="ja-JP" altLang="en-US" sz="2000" b="1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課</a:t>
            </a:r>
            <a:r>
              <a:rPr lang="en-US" altLang="ja-JP" sz="2000" b="1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)</a:t>
            </a:r>
            <a:endParaRPr lang="ja-JP" altLang="en-US" sz="2000" b="1" dirty="0"/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</a:t>
            </a:r>
            <a:r>
              <a:rPr lang="ja-JP" altLang="en-US" sz="24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入門レベル</a:t>
            </a:r>
            <a:r>
              <a:rPr lang="ja-JP" altLang="en-US" sz="2400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でも課題</a:t>
            </a:r>
            <a:r>
              <a:rPr lang="ja-JP" altLang="en-US" sz="24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は</a:t>
            </a:r>
            <a:r>
              <a:rPr lang="ja-JP" altLang="en-US" sz="2400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達成可能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　　　　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3200" dirty="0" smtClean="0">
              <a:solidFill>
                <a:srgbClr val="7030A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endParaRPr kumimoji="1" lang="ja-JP" altLang="en-US" sz="3200" dirty="0">
              <a:solidFill>
                <a:srgbClr val="7030A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6" name="Picture 5" descr="C:\Users\DELL\Desktop\Honigon_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557" y="4581128"/>
            <a:ext cx="2145000" cy="191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2987824" y="4797152"/>
            <a:ext cx="2736304" cy="1062372"/>
          </a:xfrm>
          <a:prstGeom prst="wedgeRoundRectCallout">
            <a:avLst>
              <a:gd name="adj1" fmla="val 74100"/>
              <a:gd name="adj2" fmla="val 2307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生徒</a:t>
            </a:r>
            <a:r>
              <a:rPr lang="ja-JP" altLang="en-US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が「できた！」という達成感を感じられます。</a:t>
            </a:r>
            <a:endParaRPr lang="en-US" altLang="ja-JP" dirty="0" smtClean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428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948364" cy="50405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①課題遂行 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DELL\Desktop\mang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8786459" cy="655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ドーナツ 26"/>
          <p:cNvSpPr/>
          <p:nvPr/>
        </p:nvSpPr>
        <p:spPr>
          <a:xfrm>
            <a:off x="4999954" y="149543"/>
            <a:ext cx="4039708" cy="2736304"/>
          </a:xfrm>
          <a:prstGeom prst="donut">
            <a:avLst>
              <a:gd name="adj" fmla="val 2331"/>
            </a:avLst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3321" y="1844824"/>
            <a:ext cx="3096344" cy="11411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Can-do</a:t>
            </a:r>
            <a:r>
              <a:rPr lang="ja-JP" altLang="en-US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目標</a:t>
            </a:r>
            <a:r>
              <a:rPr lang="ja-JP" altLang="en-US" dirty="0">
                <a:solidFill>
                  <a:srgbClr val="00B0F0"/>
                </a:solidFill>
              </a:rPr>
              <a:t>：</a:t>
            </a:r>
            <a:endParaRPr lang="en-US" altLang="ja-JP" dirty="0" smtClean="0"/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能够询问和</a:t>
            </a:r>
            <a:r>
              <a:rPr lang="zh-CN" altLang="en-US" sz="24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回答商店</a:t>
            </a:r>
            <a:r>
              <a:rPr lang="zh-CN" altLang="en-US" sz="2400" b="1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</a:t>
            </a:r>
            <a:endParaRPr lang="en-US" altLang="zh-CN" sz="2400" b="1" dirty="0" smtClean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家里</a:t>
            </a:r>
            <a:r>
              <a:rPr lang="zh-CN" altLang="en-US" sz="24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物品的地点</a:t>
            </a:r>
            <a:r>
              <a:rPr lang="zh-CN" altLang="en-US" sz="2400" b="1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ja-JP" sz="2400" b="1" dirty="0" smtClean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>
            <a:off x="6181088" y="1194616"/>
            <a:ext cx="531734" cy="0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6167249" y="1014088"/>
            <a:ext cx="531734" cy="0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8100392" y="836712"/>
            <a:ext cx="531734" cy="0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8100392" y="1014088"/>
            <a:ext cx="531734" cy="0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ドーナツ 33"/>
          <p:cNvSpPr/>
          <p:nvPr/>
        </p:nvSpPr>
        <p:spPr>
          <a:xfrm>
            <a:off x="4499992" y="4437112"/>
            <a:ext cx="2880320" cy="2232248"/>
          </a:xfrm>
          <a:prstGeom prst="donut">
            <a:avLst>
              <a:gd name="adj" fmla="val 2858"/>
            </a:avLst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35" name="直線コネクタ 34"/>
          <p:cNvCxnSpPr/>
          <p:nvPr/>
        </p:nvCxnSpPr>
        <p:spPr>
          <a:xfrm>
            <a:off x="5076056" y="5301208"/>
            <a:ext cx="531734" cy="0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5014761" y="5085184"/>
            <a:ext cx="531734" cy="0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6404452" y="4941168"/>
            <a:ext cx="531734" cy="0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6066937" y="5085184"/>
            <a:ext cx="531734" cy="0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6121282" y="5286137"/>
            <a:ext cx="311834" cy="0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3090037" y="2687472"/>
            <a:ext cx="1814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没有啊</a:t>
            </a:r>
            <a:r>
              <a:rPr lang="en-US" altLang="zh-CN" sz="1200" dirty="0" smtClean="0"/>
              <a:t>···</a:t>
            </a:r>
            <a:r>
              <a:rPr lang="zh-CN" altLang="en-US" sz="1200" dirty="0" smtClean="0"/>
              <a:t>。</a:t>
            </a:r>
            <a:endParaRPr kumimoji="1" lang="ja-JP" altLang="en-US" sz="12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07096" y="4808185"/>
            <a:ext cx="1814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 smtClean="0"/>
              <a:t>请问，有铅笔吗？</a:t>
            </a:r>
            <a:endParaRPr kumimoji="1" lang="en-US" altLang="zh-CN" sz="1200" dirty="0" smtClean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595178" y="4799821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 smtClean="0"/>
              <a:t>铅笔</a:t>
            </a:r>
            <a:r>
              <a:rPr kumimoji="1" lang="en-US" altLang="zh-CN" sz="1200" dirty="0" smtClean="0"/>
              <a:t>···</a:t>
            </a:r>
            <a:r>
              <a:rPr kumimoji="1" lang="zh-CN" altLang="en-US" sz="1200" dirty="0" smtClean="0"/>
              <a:t>。铅笔在那个入口处过来的第二个货架上。</a:t>
            </a:r>
            <a:endParaRPr kumimoji="1" lang="en-US" altLang="zh-CN" sz="1200" dirty="0" smtClean="0"/>
          </a:p>
          <a:p>
            <a:endParaRPr kumimoji="1" lang="en-US" altLang="zh-CN" sz="1200" dirty="0" smtClean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159920" y="6719500"/>
            <a:ext cx="907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对不起！</a:t>
            </a:r>
            <a:endParaRPr kumimoji="1" lang="en-US" altLang="zh-CN" sz="1200" dirty="0" smtClean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515417" y="6733400"/>
            <a:ext cx="346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哎。</a:t>
            </a:r>
            <a:endParaRPr kumimoji="1" lang="en-US" altLang="zh-CN" sz="1200" dirty="0" smtClean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861577" y="2444852"/>
            <a:ext cx="1542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请问，铅笔在那里？</a:t>
            </a:r>
            <a:endParaRPr lang="en-US" altLang="zh-CN" sz="1200" dirty="0" smtClean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936186" y="2415395"/>
            <a:ext cx="1542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在这里。</a:t>
            </a:r>
            <a:endParaRPr lang="en-US" altLang="zh-CN" sz="1200" dirty="0" smtClean="0"/>
          </a:p>
          <a:p>
            <a:endParaRPr lang="en-US" altLang="zh-CN" sz="1200" dirty="0" smtClean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446955" y="4499093"/>
            <a:ext cx="717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189</a:t>
            </a:r>
            <a:r>
              <a:rPr lang="zh-CN" altLang="en-US" sz="1200" dirty="0" smtClean="0"/>
              <a:t>日元。</a:t>
            </a:r>
            <a:endParaRPr lang="en-US" altLang="zh-CN" sz="1200" dirty="0" smtClean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7891472" y="4499092"/>
            <a:ext cx="9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噢，对了！</a:t>
            </a:r>
            <a:endParaRPr lang="en-US" altLang="zh-CN" sz="1200" dirty="0" smtClean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5042019" y="6530860"/>
            <a:ext cx="2049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请问，笔记本在什么地方</a:t>
            </a:r>
            <a:r>
              <a:rPr lang="zh-CN" altLang="en-US" sz="1200" dirty="0"/>
              <a:t>？</a:t>
            </a:r>
            <a:endParaRPr lang="en-US" altLang="zh-CN" sz="1200" dirty="0" smtClean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5065126" y="6751076"/>
            <a:ext cx="2049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啊</a:t>
            </a:r>
            <a:r>
              <a:rPr lang="zh-CN" altLang="en-US" sz="1200" dirty="0" smtClean="0"/>
              <a:t>，笔记本在铅笔的下面。</a:t>
            </a:r>
            <a:endParaRPr lang="en-US" altLang="zh-CN" sz="1200" dirty="0" smtClean="0"/>
          </a:p>
        </p:txBody>
      </p:sp>
      <p:sp>
        <p:nvSpPr>
          <p:cNvPr id="23" name="角丸四角形 22"/>
          <p:cNvSpPr/>
          <p:nvPr/>
        </p:nvSpPr>
        <p:spPr>
          <a:xfrm>
            <a:off x="107096" y="526368"/>
            <a:ext cx="1854977" cy="62068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第</a:t>
            </a:r>
            <a:r>
              <a:rPr lang="en-US" altLang="ja-JP" sz="3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4</a:t>
            </a:r>
            <a:r>
              <a:rPr kumimoji="1" lang="ja-JP" altLang="en-US" sz="3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課</a:t>
            </a:r>
            <a:endParaRPr kumimoji="1" lang="ja-JP" altLang="en-US" sz="3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890241" y="4512829"/>
            <a:ext cx="717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谢谢！</a:t>
            </a:r>
            <a:endParaRPr lang="en-US" altLang="zh-CN" sz="1200" dirty="0" smtClean="0"/>
          </a:p>
        </p:txBody>
      </p:sp>
      <p:sp>
        <p:nvSpPr>
          <p:cNvPr id="30" name="角丸四角形吹き出し 29"/>
          <p:cNvSpPr/>
          <p:nvPr/>
        </p:nvSpPr>
        <p:spPr>
          <a:xfrm>
            <a:off x="3673433" y="52266"/>
            <a:ext cx="2266719" cy="728700"/>
          </a:xfrm>
          <a:prstGeom prst="wedgeRoundRectCallout">
            <a:avLst>
              <a:gd name="adj1" fmla="val 84859"/>
              <a:gd name="adj2" fmla="val -439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Can-do</a:t>
            </a:r>
            <a:r>
              <a:rPr lang="ja-JP" altLang="en-US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目標達成に必要な表現です。</a:t>
            </a:r>
            <a:endParaRPr lang="en-US" altLang="ja-JP" dirty="0" smtClean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505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366963" y="34782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57777" y="2584205"/>
            <a:ext cx="963027" cy="30777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CN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Hei" pitchFamily="49" charset="-122"/>
                <a:ea typeface="SimHei" pitchFamily="49" charset="-122"/>
                <a:cs typeface="SimSun" pitchFamily="2" charset="-122"/>
              </a:rPr>
              <a:t>询问地点</a:t>
            </a:r>
            <a:endParaRPr kumimoji="1" lang="ja-JP" altLang="ja-JP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285775" y="1002665"/>
            <a:ext cx="1854977" cy="62068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第</a:t>
            </a:r>
            <a:r>
              <a:rPr lang="en-US" altLang="ja-JP" sz="3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4</a:t>
            </a:r>
            <a:r>
              <a:rPr kumimoji="1" lang="ja-JP" altLang="en-US" sz="3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課</a:t>
            </a:r>
            <a:endParaRPr kumimoji="1" lang="ja-JP" altLang="en-US" sz="3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5" name="タイトル 14"/>
          <p:cNvSpPr>
            <a:spLocks noGrp="1"/>
          </p:cNvSpPr>
          <p:nvPr>
            <p:ph type="title"/>
          </p:nvPr>
        </p:nvSpPr>
        <p:spPr>
          <a:xfrm>
            <a:off x="204815" y="26064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①課題</a:t>
            </a:r>
            <a:r>
              <a:rPr lang="ja-JP" altLang="en-US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遂行</a:t>
            </a:r>
            <a:r>
              <a:rPr lang="en-US" altLang="ja-JP" sz="3600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/>
            </a:r>
            <a:br>
              <a:rPr lang="en-US" altLang="ja-JP" sz="3600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</a:br>
            <a:endParaRPr kumimoji="1" lang="ja-JP" altLang="en-US" sz="3600" dirty="0"/>
          </a:p>
        </p:txBody>
      </p:sp>
      <p:sp>
        <p:nvSpPr>
          <p:cNvPr id="23" name="正方形/長方形 22"/>
          <p:cNvSpPr/>
          <p:nvPr/>
        </p:nvSpPr>
        <p:spPr>
          <a:xfrm>
            <a:off x="2224570" y="880961"/>
            <a:ext cx="5544616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Can-do</a:t>
            </a:r>
            <a:r>
              <a:rPr lang="ja-JP" altLang="en-US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目標</a:t>
            </a:r>
            <a:r>
              <a:rPr lang="ja-JP" altLang="en-US" dirty="0">
                <a:solidFill>
                  <a:srgbClr val="00B0F0"/>
                </a:solidFill>
              </a:rPr>
              <a:t>：</a:t>
            </a:r>
            <a:endParaRPr lang="en-US" altLang="ja-JP" dirty="0" smtClean="0"/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能够询问和</a:t>
            </a:r>
            <a:r>
              <a:rPr lang="zh-CN" altLang="en-US" sz="24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回答商店</a:t>
            </a:r>
            <a:r>
              <a:rPr lang="zh-CN" altLang="en-US" sz="2400" b="1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，家里</a:t>
            </a:r>
            <a:r>
              <a:rPr lang="zh-CN" altLang="en-US" sz="24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物品的地点</a:t>
            </a:r>
            <a:r>
              <a:rPr lang="zh-CN" altLang="en-US" sz="2400" b="1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ja-JP" sz="2400" b="1" dirty="0" smtClean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229844" y="1844824"/>
            <a:ext cx="191090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表現練習</a:t>
            </a:r>
            <a:endParaRPr kumimoji="1" lang="ja-JP" altLang="en-US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6" name="図 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536336"/>
            <a:ext cx="927958" cy="950946"/>
          </a:xfrm>
          <a:prstGeom prst="rect">
            <a:avLst/>
          </a:prstGeom>
        </p:spPr>
      </p:pic>
      <p:pic>
        <p:nvPicPr>
          <p:cNvPr id="27" name="図 2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613" y="2589254"/>
            <a:ext cx="862617" cy="855209"/>
          </a:xfrm>
          <a:prstGeom prst="rect">
            <a:avLst/>
          </a:prstGeom>
        </p:spPr>
      </p:pic>
      <p:sp>
        <p:nvSpPr>
          <p:cNvPr id="28" name="円形吹き出し 27"/>
          <p:cNvSpPr/>
          <p:nvPr/>
        </p:nvSpPr>
        <p:spPr>
          <a:xfrm>
            <a:off x="2366963" y="2241517"/>
            <a:ext cx="3013710" cy="571500"/>
          </a:xfrm>
          <a:prstGeom prst="wedgeEllipseCallout">
            <a:avLst>
              <a:gd name="adj1" fmla="val -49995"/>
              <a:gd name="adj2" fmla="val 80054"/>
            </a:avLst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200" kern="100" dirty="0">
                <a:latin typeface="Century"/>
                <a:ea typeface="ＭＳ 明朝"/>
                <a:cs typeface="Times New Roman"/>
              </a:rPr>
              <a:t>鉛筆</a:t>
            </a:r>
            <a:r>
              <a:rPr lang="ja-JP" sz="1200" kern="100" dirty="0" smtClean="0">
                <a:effectLst/>
                <a:latin typeface="Century"/>
                <a:ea typeface="ＭＳ 明朝"/>
                <a:cs typeface="Times New Roman"/>
              </a:rPr>
              <a:t>は</a:t>
            </a:r>
            <a:r>
              <a:rPr lang="ja-JP" sz="1200" kern="100" dirty="0">
                <a:effectLst/>
                <a:latin typeface="Century"/>
                <a:ea typeface="ＭＳ 明朝"/>
                <a:cs typeface="Times New Roman"/>
              </a:rPr>
              <a:t>どこですか？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29" name="円形吹き出し 28"/>
          <p:cNvSpPr/>
          <p:nvPr/>
        </p:nvSpPr>
        <p:spPr>
          <a:xfrm>
            <a:off x="2973705" y="2886933"/>
            <a:ext cx="1800225" cy="557530"/>
          </a:xfrm>
          <a:prstGeom prst="wedgeEllipseCallout">
            <a:avLst>
              <a:gd name="adj1" fmla="val 69751"/>
              <a:gd name="adj2" fmla="val -38956"/>
            </a:avLst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1200" kern="100" dirty="0">
                <a:effectLst/>
                <a:latin typeface="Century"/>
                <a:ea typeface="ＭＳ 明朝"/>
                <a:cs typeface="Times New Roman"/>
              </a:rPr>
              <a:t>こちらですね。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39551" y="4429655"/>
            <a:ext cx="4669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第</a:t>
            </a:r>
            <a:r>
              <a:rPr lang="zh-CN" altLang="ja-JP" sz="1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❶</a:t>
            </a:r>
            <a:r>
              <a:rPr lang="zh-CN" altLang="en-US" sz="1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项中，在</a:t>
            </a:r>
            <a:r>
              <a:rPr lang="ja-JP" altLang="ja-JP" sz="1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＜物品名＞</a:t>
            </a:r>
            <a:r>
              <a:rPr lang="ja-JP" altLang="ja-JP" sz="1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后面</a:t>
            </a:r>
            <a:r>
              <a:rPr lang="ja-JP" altLang="ja-JP" sz="1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加上</a:t>
            </a:r>
            <a:r>
              <a:rPr lang="zh-CN" altLang="en-US" sz="1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“</a:t>
            </a:r>
            <a:r>
              <a:rPr lang="ja-JP" altLang="ja-JP" sz="1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はどこ</a:t>
            </a:r>
            <a:r>
              <a:rPr lang="ja-JP" altLang="ja-JP" sz="1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です</a:t>
            </a:r>
            <a:r>
              <a:rPr lang="ja-JP" altLang="ja-JP" sz="1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か</a:t>
            </a:r>
            <a:r>
              <a:rPr lang="zh-CN" altLang="en-US" sz="1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”</a:t>
            </a:r>
            <a:r>
              <a:rPr lang="ja-JP" altLang="ja-JP" sz="1200" dirty="0" err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。</a:t>
            </a:r>
            <a:endParaRPr lang="ja-JP" altLang="ja-JP" sz="12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ja-JP" sz="1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例</a:t>
            </a:r>
            <a:r>
              <a:rPr lang="ja-JP" altLang="en-US" sz="1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１</a:t>
            </a:r>
            <a:r>
              <a:rPr lang="zh-CN" altLang="en-US" sz="1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  </a:t>
            </a:r>
            <a:r>
              <a:rPr lang="ja-JP" altLang="ja-JP" sz="1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ボールペン</a:t>
            </a:r>
            <a:r>
              <a:rPr lang="ja-JP" altLang="ja-JP" sz="1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はどこですか。</a:t>
            </a:r>
          </a:p>
          <a:p>
            <a:r>
              <a:rPr lang="ja-JP" altLang="ja-JP" sz="1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例</a:t>
            </a:r>
            <a:r>
              <a:rPr lang="ja-JP" altLang="en-US" sz="1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２</a:t>
            </a:r>
            <a:r>
              <a:rPr lang="zh-CN" altLang="en-US" sz="1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  </a:t>
            </a:r>
            <a:r>
              <a:rPr lang="ja-JP" altLang="ja-JP" sz="1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ノート</a:t>
            </a:r>
            <a:r>
              <a:rPr lang="ja-JP" altLang="ja-JP" sz="1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はどこですか。</a:t>
            </a:r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311784" y="5075986"/>
            <a:ext cx="13665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Hei" pitchFamily="49" charset="-122"/>
                <a:ea typeface="SimHei" pitchFamily="49" charset="-122"/>
                <a:cs typeface="SimSun" pitchFamily="2" charset="-122"/>
              </a:rPr>
              <a:t>○</a:t>
            </a:r>
            <a:r>
              <a:rPr kumimoji="1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Hei" pitchFamily="49" charset="-122"/>
                <a:ea typeface="SimHei" pitchFamily="49" charset="-122"/>
                <a:cs typeface="SimSun" pitchFamily="2" charset="-122"/>
              </a:rPr>
              <a:t>回答</a:t>
            </a:r>
            <a:r>
              <a:rPr kumimoji="1" lang="zh-CN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Hei" pitchFamily="49" charset="-122"/>
                <a:ea typeface="SimHei" pitchFamily="49" charset="-122"/>
                <a:cs typeface="SimSun" pitchFamily="2" charset="-122"/>
              </a:rPr>
              <a:t>地点</a:t>
            </a:r>
            <a:r>
              <a:rPr kumimoji="1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Hei" pitchFamily="49" charset="-122"/>
                <a:ea typeface="SimHei" pitchFamily="49" charset="-122"/>
                <a:cs typeface="SimSun" pitchFamily="2" charset="-122"/>
              </a:rPr>
              <a:t>。</a:t>
            </a:r>
            <a:endParaRPr kumimoji="1" lang="en-US" altLang="zh-CN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Hei" pitchFamily="49" charset="-122"/>
              <a:ea typeface="SimHei" pitchFamily="49" charset="-122"/>
              <a:cs typeface="SimSun" pitchFamily="2" charset="-122"/>
            </a:endParaRP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304751" y="4121878"/>
            <a:ext cx="13665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Hei" pitchFamily="49" charset="-122"/>
                <a:ea typeface="SimHei" pitchFamily="49" charset="-122"/>
                <a:cs typeface="SimSun" pitchFamily="2" charset="-122"/>
              </a:rPr>
              <a:t>○</a:t>
            </a:r>
            <a:r>
              <a:rPr kumimoji="1" lang="zh-CN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Hei" pitchFamily="49" charset="-122"/>
                <a:ea typeface="SimHei" pitchFamily="49" charset="-122"/>
                <a:cs typeface="SimSun" pitchFamily="2" charset="-122"/>
              </a:rPr>
              <a:t>询问地点</a:t>
            </a:r>
            <a:r>
              <a:rPr kumimoji="1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Hei" pitchFamily="49" charset="-122"/>
                <a:ea typeface="SimHei" pitchFamily="49" charset="-122"/>
                <a:cs typeface="SimSun" pitchFamily="2" charset="-122"/>
              </a:rPr>
              <a:t>。</a:t>
            </a:r>
            <a:endParaRPr kumimoji="1" lang="en-US" altLang="zh-CN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Hei" pitchFamily="49" charset="-122"/>
              <a:ea typeface="SimHei" pitchFamily="49" charset="-122"/>
              <a:cs typeface="SimSun" pitchFamily="2" charset="-122"/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536602" y="5373216"/>
            <a:ext cx="46247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85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85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85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85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85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5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5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5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5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" algn="l"/>
              </a:tabLst>
            </a:pPr>
            <a:r>
              <a:rPr lang="zh-CN" altLang="en-US" sz="1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itchFamily="18" charset="0"/>
              </a:rPr>
              <a:t>第</a:t>
            </a:r>
            <a:r>
              <a:rPr kumimoji="1" lang="ja-JP" altLang="zh-CN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itchFamily="18" charset="0"/>
              </a:rPr>
              <a:t>❷</a:t>
            </a:r>
            <a:r>
              <a:rPr lang="zh-CN" altLang="en-US" sz="12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itchFamily="18" charset="0"/>
              </a:rPr>
              <a:t>项中，在</a:t>
            </a: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＜</a:t>
            </a: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Sun" pitchFamily="2" charset="-122"/>
                <a:ea typeface="SimSun" pitchFamily="2" charset="-122"/>
                <a:cs typeface="Times New Roman" pitchFamily="18" charset="0"/>
              </a:rPr>
              <a:t>物品</a:t>
            </a:r>
            <a:r>
              <a:rPr kumimoji="1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Sun" pitchFamily="2" charset="-122"/>
                <a:ea typeface="SimSun" pitchFamily="2" charset="-122"/>
                <a:cs typeface="Times New Roman" pitchFamily="18" charset="0"/>
              </a:rPr>
              <a:t>名</a:t>
            </a: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Sun" pitchFamily="2" charset="-122"/>
                <a:ea typeface="SimSun" pitchFamily="2" charset="-122"/>
                <a:cs typeface="Times New Roman" pitchFamily="18" charset="0"/>
              </a:rPr>
              <a:t>或人</a:t>
            </a:r>
            <a:r>
              <a:rPr kumimoji="1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Sun" pitchFamily="2" charset="-122"/>
                <a:ea typeface="SimSun" pitchFamily="2" charset="-122"/>
                <a:cs typeface="Times New Roman" pitchFamily="18" charset="0"/>
              </a:rPr>
              <a:t>名</a:t>
            </a: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＞</a:t>
            </a: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Sun" pitchFamily="2" charset="-122"/>
                <a:ea typeface="SimSun" pitchFamily="2" charset="-122"/>
                <a:cs typeface="Times New Roman" pitchFamily="18" charset="0"/>
              </a:rPr>
              <a:t>后面加上</a:t>
            </a:r>
            <a:r>
              <a:rPr lang="zh-CN" altLang="en-US" sz="1200" dirty="0"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“</a:t>
            </a: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の＋＜</a:t>
            </a:r>
            <a:r>
              <a:rPr lang="zh-CN" altLang="en-US" sz="1200" dirty="0">
                <a:latin typeface="SimSun" pitchFamily="2" charset="-122"/>
                <a:ea typeface="SimSun" pitchFamily="2" charset="-122"/>
                <a:cs typeface="Times New Roman" pitchFamily="18" charset="0"/>
              </a:rPr>
              <a:t>方位</a:t>
            </a: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Sun" pitchFamily="2" charset="-122"/>
                <a:ea typeface="SimSun" pitchFamily="2" charset="-122"/>
                <a:cs typeface="Times New Roman" pitchFamily="18" charset="0"/>
              </a:rPr>
              <a:t>词</a:t>
            </a: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＞</a:t>
            </a:r>
            <a:r>
              <a:rPr kumimoji="1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”</a:t>
            </a:r>
            <a:r>
              <a:rPr kumimoji="1" lang="ja-JP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。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>
              <a:tabLst>
                <a:tab pos="180975" algn="l"/>
              </a:tabLst>
            </a:pPr>
            <a:r>
              <a:rPr lang="ja-JP" altLang="en-US" sz="1200" dirty="0" smtClean="0"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例</a:t>
            </a:r>
            <a:r>
              <a:rPr lang="en-US" altLang="zh-CN" sz="1200" dirty="0" smtClean="0"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1</a:t>
            </a:r>
            <a:r>
              <a:rPr lang="ja-JP" altLang="en-US" sz="1200" dirty="0" smtClean="0"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レジ</a:t>
            </a:r>
            <a:r>
              <a:rPr lang="ja-JP" altLang="en-US" sz="1200" dirty="0"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の前です。</a:t>
            </a:r>
            <a:endParaRPr lang="ja-JP" altLang="en-US" sz="1200" dirty="0"/>
          </a:p>
          <a:p>
            <a:pPr lvl="0" eaLnBrk="0" hangingPunct="0">
              <a:tabLst>
                <a:tab pos="180975" algn="l"/>
              </a:tabLst>
            </a:pPr>
            <a:r>
              <a:rPr lang="ja-JP" altLang="en-US" sz="1200" dirty="0" smtClean="0"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例</a:t>
            </a:r>
            <a:r>
              <a:rPr lang="en-US" altLang="zh-CN" sz="1200" dirty="0" smtClean="0"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2</a:t>
            </a:r>
            <a:r>
              <a:rPr lang="zh-CN" altLang="en-US" sz="1200" dirty="0"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 </a:t>
            </a:r>
            <a:r>
              <a:rPr lang="ja-JP" altLang="en-US" sz="1200" dirty="0" smtClean="0"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田中</a:t>
            </a:r>
            <a:r>
              <a:rPr lang="ja-JP" altLang="en-US" sz="1200" dirty="0"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さんの後ろです</a:t>
            </a:r>
            <a:r>
              <a:rPr lang="ja-JP" altLang="en-US" sz="1200" dirty="0" smtClean="0"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。</a:t>
            </a:r>
            <a:endParaRPr lang="ja-JP" altLang="en-US" sz="1200" dirty="0"/>
          </a:p>
        </p:txBody>
      </p:sp>
      <p:pic>
        <p:nvPicPr>
          <p:cNvPr id="2068" name="図 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043" y="4981943"/>
            <a:ext cx="1178596" cy="178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図 3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708" y="5605932"/>
            <a:ext cx="1261889" cy="1117071"/>
          </a:xfrm>
          <a:prstGeom prst="rect">
            <a:avLst/>
          </a:prstGeom>
        </p:spPr>
      </p:pic>
      <p:pic>
        <p:nvPicPr>
          <p:cNvPr id="37" name="図 3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676" y="5407850"/>
            <a:ext cx="1519338" cy="1330677"/>
          </a:xfrm>
          <a:prstGeom prst="rect">
            <a:avLst/>
          </a:prstGeom>
        </p:spPr>
      </p:pic>
      <p:sp>
        <p:nvSpPr>
          <p:cNvPr id="22" name="角丸四角形 21"/>
          <p:cNvSpPr/>
          <p:nvPr/>
        </p:nvSpPr>
        <p:spPr>
          <a:xfrm>
            <a:off x="539551" y="3542710"/>
            <a:ext cx="5760640" cy="56860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zh-CN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❶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ja-JP" altLang="en-US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ノートはどこですか。</a:t>
            </a:r>
            <a:endParaRPr lang="en-US" altLang="zh-CN" dirty="0" smtClean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lang="ja-JP" altLang="en-US" dirty="0" smtClean="0"/>
              <a:t>　❷　</a:t>
            </a:r>
            <a:r>
              <a:rPr lang="ja-JP" altLang="en-US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鉛筆の下です。</a:t>
            </a:r>
            <a:endParaRPr kumimoji="1" lang="ja-JP" altLang="en-US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sp>
        <p:nvSpPr>
          <p:cNvPr id="39" name="角丸四角形吹き出し 38"/>
          <p:cNvSpPr/>
          <p:nvPr/>
        </p:nvSpPr>
        <p:spPr>
          <a:xfrm>
            <a:off x="6625758" y="2956096"/>
            <a:ext cx="2085167" cy="1062372"/>
          </a:xfrm>
          <a:prstGeom prst="wedgeRoundRectCallout">
            <a:avLst>
              <a:gd name="adj1" fmla="val -12643"/>
              <a:gd name="adj2" fmla="val 9083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Can-do</a:t>
            </a:r>
            <a:r>
              <a:rPr lang="ja-JP" altLang="en-US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目標達成に必要な表現を</a:t>
            </a:r>
            <a:endParaRPr lang="en-US" altLang="ja-JP" dirty="0" smtClean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練習します。</a:t>
            </a:r>
            <a:endParaRPr kumimoji="1" lang="en-US" altLang="ja-JP" b="1" dirty="0" smtClean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471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①課題遂行 </a:t>
            </a:r>
            <a:endParaRPr kumimoji="1" lang="ja-JP" altLang="en-US" dirty="0">
              <a:solidFill>
                <a:srgbClr val="7030A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483768" y="1534901"/>
            <a:ext cx="5544616" cy="11411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Can-do</a:t>
            </a:r>
            <a:r>
              <a:rPr lang="ja-JP" altLang="en-US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目標</a:t>
            </a:r>
            <a:r>
              <a:rPr lang="ja-JP" altLang="en-US" dirty="0">
                <a:solidFill>
                  <a:srgbClr val="00B0F0"/>
                </a:solidFill>
              </a:rPr>
              <a:t>：</a:t>
            </a:r>
            <a:endParaRPr lang="en-US" altLang="ja-JP" dirty="0" smtClean="0"/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能够询问和</a:t>
            </a:r>
            <a:r>
              <a:rPr lang="zh-CN" altLang="en-US" sz="24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回答商店</a:t>
            </a:r>
            <a:r>
              <a:rPr lang="zh-CN" altLang="en-US" sz="2400" b="1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，家里</a:t>
            </a:r>
            <a:r>
              <a:rPr lang="zh-CN" altLang="en-US" sz="24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物品的地点</a:t>
            </a:r>
            <a:r>
              <a:rPr lang="zh-CN" altLang="en-US" sz="2400" b="1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ja-JP" sz="2400" b="1" dirty="0" smtClean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539552" y="1484784"/>
            <a:ext cx="1854977" cy="62068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第</a:t>
            </a:r>
            <a:r>
              <a:rPr lang="en-US" altLang="ja-JP" sz="3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4</a:t>
            </a:r>
            <a:r>
              <a:rPr kumimoji="1" lang="ja-JP" altLang="en-US" sz="3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課</a:t>
            </a:r>
            <a:endParaRPr kumimoji="1" lang="ja-JP" altLang="en-US" sz="3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7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98211"/>
            <a:ext cx="5611008" cy="177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827584" y="5102256"/>
            <a:ext cx="5400600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えん</a:t>
            </a:r>
            <a:r>
              <a:rPr lang="ja-JP" altLang="en-US" sz="2400" dirty="0" err="1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ぴつは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、どこですか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。</a:t>
            </a:r>
            <a:endParaRPr lang="en-US" altLang="ja-JP" sz="2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　　）は、どこですか。</a:t>
            </a:r>
          </a:p>
        </p:txBody>
      </p:sp>
      <p:sp>
        <p:nvSpPr>
          <p:cNvPr id="9" name="角丸四角形吹き出し 8"/>
          <p:cNvSpPr/>
          <p:nvPr/>
        </p:nvSpPr>
        <p:spPr>
          <a:xfrm>
            <a:off x="6625760" y="3429000"/>
            <a:ext cx="2085167" cy="1062372"/>
          </a:xfrm>
          <a:prstGeom prst="wedgeRoundRectCallout">
            <a:avLst>
              <a:gd name="adj1" fmla="val -14509"/>
              <a:gd name="adj2" fmla="val 9541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これだけで</a:t>
            </a:r>
            <a:r>
              <a:rPr lang="en-US" altLang="zh-CN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Can-do</a:t>
            </a:r>
            <a:r>
              <a:rPr lang="ja-JP" altLang="en-US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目標達成できます。</a:t>
            </a:r>
            <a:endParaRPr kumimoji="1" lang="en-US" altLang="ja-JP" b="1" dirty="0" smtClean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10" name="Picture 3" descr="\\SERVER02\shared files\d. adviser\中等教育\活動集・エリン作成\1109-エリン教科書作成\イラスト・画像データ\Honigon\Honigon_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568968"/>
            <a:ext cx="1433334" cy="189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角丸四角形 10"/>
          <p:cNvSpPr/>
          <p:nvPr/>
        </p:nvSpPr>
        <p:spPr>
          <a:xfrm>
            <a:off x="539552" y="2822220"/>
            <a:ext cx="31683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Can-do</a:t>
            </a:r>
            <a:r>
              <a:rPr lang="zh-CN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词语</a:t>
            </a:r>
            <a:endParaRPr kumimoji="1" lang="ja-JP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1026" name="Picture 2" descr="\\SERVER02\shared files\d. adviser\中等教育\活動集・エリン作成\1109-エリン教科書作成\イラスト・画像データ\Erin\Erin_00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68"/>
          <a:stretch/>
        </p:blipFill>
        <p:spPr bwMode="auto">
          <a:xfrm>
            <a:off x="6300192" y="5315076"/>
            <a:ext cx="1224136" cy="139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角丸四角形吹き出し 12"/>
          <p:cNvSpPr/>
          <p:nvPr/>
        </p:nvSpPr>
        <p:spPr>
          <a:xfrm>
            <a:off x="4139952" y="6165304"/>
            <a:ext cx="1944216" cy="547864"/>
          </a:xfrm>
          <a:prstGeom prst="wedgeRoundRectCallout">
            <a:avLst>
              <a:gd name="adj1" fmla="val 68467"/>
              <a:gd name="adj2" fmla="val -54482"/>
              <a:gd name="adj3" fmla="val 16667"/>
            </a:avLst>
          </a:prstGeom>
          <a:solidFill>
            <a:srgbClr val="FFCCCC"/>
          </a:solidFill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私にもできそう。</a:t>
            </a:r>
            <a:endParaRPr kumimoji="1" lang="en-US" altLang="ja-JP" b="1" dirty="0" smtClean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462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76356" cy="504056"/>
          </a:xfrm>
        </p:spPr>
        <p:txBody>
          <a:bodyPr>
            <a:normAutofit fontScale="90000"/>
          </a:bodyPr>
          <a:lstStyle/>
          <a:p>
            <a:pPr>
              <a:tabLst>
                <a:tab pos="87313" algn="l"/>
              </a:tabLst>
            </a:pPr>
            <a:r>
              <a:rPr lang="ja-JP" altLang="en-US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①課題遂行</a:t>
            </a:r>
            <a:endParaRPr kumimoji="1" lang="ja-JP" altLang="en-US" b="1" dirty="0">
              <a:solidFill>
                <a:srgbClr val="7030A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7" y="1374025"/>
            <a:ext cx="5611008" cy="129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75" y="4244623"/>
            <a:ext cx="561022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角丸四角形 14"/>
          <p:cNvSpPr/>
          <p:nvPr/>
        </p:nvSpPr>
        <p:spPr>
          <a:xfrm>
            <a:off x="641010" y="3420561"/>
            <a:ext cx="1854977" cy="62068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第</a:t>
            </a:r>
            <a:r>
              <a:rPr lang="en-US" altLang="zh-CN" sz="3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</a:t>
            </a:r>
            <a:r>
              <a:rPr kumimoji="1" lang="ja-JP" altLang="en-US" sz="3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課</a:t>
            </a:r>
            <a:endParaRPr kumimoji="1" lang="ja-JP" altLang="en-US" sz="3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611560" y="620688"/>
            <a:ext cx="1854977" cy="62068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第</a:t>
            </a:r>
            <a:r>
              <a:rPr kumimoji="1" lang="en-US" altLang="zh-CN" sz="3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</a:t>
            </a:r>
            <a:r>
              <a:rPr kumimoji="1" lang="ja-JP" altLang="en-US" sz="3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課</a:t>
            </a:r>
            <a:endParaRPr kumimoji="1" lang="ja-JP" altLang="en-US" sz="3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899592" y="2733904"/>
            <a:ext cx="6552728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ja-JP" altLang="ja-JP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はじめまして</a:t>
            </a:r>
            <a:r>
              <a:rPr lang="ja-JP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。エリンです。イギリスから来ました。</a:t>
            </a:r>
          </a:p>
          <a:p>
            <a:r>
              <a:rPr lang="ja-JP" altLang="ja-JP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はじめまして</a:t>
            </a:r>
            <a:r>
              <a:rPr lang="ja-JP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。</a:t>
            </a:r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　　　　）</a:t>
            </a:r>
            <a:r>
              <a:rPr lang="ja-JP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です</a:t>
            </a:r>
            <a:r>
              <a:rPr lang="zh-CN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。</a:t>
            </a:r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　　　　）</a:t>
            </a:r>
            <a:r>
              <a:rPr lang="ja-JP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から来ました。</a:t>
            </a:r>
            <a:endParaRPr lang="ja-JP" altLang="en-US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925560" y="6077620"/>
            <a:ext cx="6712753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zh-CN" altLang="en-US" dirty="0"/>
              <a:t> </a:t>
            </a:r>
            <a:r>
              <a:rPr lang="ja-JP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これ／それ／あれは何ですか</a:t>
            </a:r>
            <a:r>
              <a:rPr lang="ja-JP" altLang="ja-JP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。</a:t>
            </a:r>
            <a:endParaRPr lang="en-US" altLang="ja-JP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　　）</a:t>
            </a:r>
            <a:r>
              <a:rPr lang="ja-JP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は何ですか</a:t>
            </a:r>
            <a:r>
              <a:rPr lang="ja-JP" altLang="ja-JP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。</a:t>
            </a:r>
            <a:r>
              <a:rPr lang="zh-CN" altLang="en-US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     </a:t>
            </a:r>
            <a:endParaRPr lang="ja-JP" altLang="en-US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59" y="1880022"/>
            <a:ext cx="1244327" cy="1440000"/>
          </a:xfrm>
          <a:prstGeom prst="rect">
            <a:avLst/>
          </a:prstGeom>
        </p:spPr>
      </p:pic>
      <p:sp>
        <p:nvSpPr>
          <p:cNvPr id="18" name="角丸四角形吹き出し 17"/>
          <p:cNvSpPr/>
          <p:nvPr/>
        </p:nvSpPr>
        <p:spPr>
          <a:xfrm>
            <a:off x="7020273" y="489692"/>
            <a:ext cx="1815742" cy="1139107"/>
          </a:xfrm>
          <a:prstGeom prst="wedgeRoundRectCallout">
            <a:avLst>
              <a:gd name="adj1" fmla="val 24990"/>
              <a:gd name="adj2" fmla="val 6886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Can-do</a:t>
            </a:r>
            <a:r>
              <a:rPr lang="zh-CN" altLang="en-US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词语</a:t>
            </a:r>
            <a:r>
              <a:rPr lang="ja-JP" altLang="en-US" b="1" dirty="0" smtClean="0">
                <a:solidFill>
                  <a:srgbClr val="FF000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は</a:t>
            </a:r>
            <a:endParaRPr lang="ja-JP" altLang="en-US" b="1" dirty="0">
              <a:solidFill>
                <a:srgbClr val="FF0000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lang="ja-JP" altLang="en-US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巻末の</a:t>
            </a:r>
            <a:r>
              <a:rPr lang="ja-JP" altLang="en-US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“</a:t>
            </a:r>
            <a:r>
              <a:rPr lang="zh-CN" altLang="en-US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附录”</a:t>
            </a:r>
            <a:endParaRPr lang="en-US" altLang="zh-CN" dirty="0" smtClean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ja-JP" altLang="en-US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</a:t>
            </a:r>
            <a:r>
              <a:rPr lang="en-US" altLang="ja-JP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p.253)</a:t>
            </a:r>
            <a:r>
              <a:rPr lang="ja-JP" altLang="en-US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</a:t>
            </a:r>
            <a:endParaRPr lang="en-US" altLang="ja-JP" dirty="0" smtClean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あります。</a:t>
            </a:r>
            <a:endParaRPr kumimoji="1" lang="en-US" altLang="ja-JP" b="1" dirty="0" smtClean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557905" y="554363"/>
            <a:ext cx="4347232" cy="7533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Can-do</a:t>
            </a:r>
            <a:r>
              <a:rPr lang="ja-JP" altLang="en-US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目標</a:t>
            </a:r>
            <a:r>
              <a:rPr lang="ja-JP" altLang="en-US" dirty="0">
                <a:solidFill>
                  <a:srgbClr val="00B0F0"/>
                </a:solidFill>
              </a:rPr>
              <a:t>：</a:t>
            </a:r>
            <a:endParaRPr lang="en-US" altLang="ja-JP" dirty="0" smtClean="0"/>
          </a:p>
          <a:p>
            <a:r>
              <a:rPr lang="zh-CN" altLang="en-US" b="1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能正确运用与朋友初次见面的基本问候语。</a:t>
            </a:r>
            <a:endParaRPr lang="en-US" altLang="ja-JP" b="1" dirty="0" smtClean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557904" y="3426713"/>
            <a:ext cx="4625743" cy="6870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Can-do</a:t>
            </a:r>
            <a:r>
              <a:rPr lang="ja-JP" altLang="en-US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目標</a:t>
            </a:r>
            <a:r>
              <a:rPr lang="ja-JP" altLang="en-US" dirty="0">
                <a:solidFill>
                  <a:srgbClr val="00B0F0"/>
                </a:solidFill>
              </a:rPr>
              <a:t>：</a:t>
            </a:r>
            <a:endParaRPr lang="en-US" altLang="ja-JP" dirty="0" smtClean="0"/>
          </a:p>
          <a:p>
            <a:r>
              <a:rPr lang="zh-CN" altLang="en-US" b="1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能够询问和回答有关学校，家里物品的名称。</a:t>
            </a:r>
            <a:endParaRPr lang="en-US" altLang="ja-JP" b="1" dirty="0" smtClean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2987824" y="62202"/>
            <a:ext cx="31683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Can-do</a:t>
            </a:r>
            <a:r>
              <a:rPr lang="zh-CN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词语</a:t>
            </a:r>
            <a:endParaRPr kumimoji="1" lang="ja-JP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888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①課題遂行</a:t>
            </a:r>
            <a:r>
              <a:rPr kumimoji="1" lang="en-US" altLang="ja-JP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/>
            </a:r>
            <a:br>
              <a:rPr kumimoji="1" lang="en-US" altLang="ja-JP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</a:br>
            <a:r>
              <a:rPr kumimoji="1" lang="ja-JP" altLang="en-US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 </a:t>
            </a:r>
            <a:r>
              <a:rPr kumimoji="1" lang="ja-JP" altLang="en-US" dirty="0" smtClean="0">
                <a:solidFill>
                  <a:schemeClr val="accent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活動</a:t>
            </a:r>
            <a:r>
              <a:rPr kumimoji="1" lang="ja-JP" altLang="en-US" dirty="0" smtClean="0">
                <a:solidFill>
                  <a:srgbClr val="7030A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kumimoji="1" lang="ja-JP" altLang="en-US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例１：</a:t>
            </a:r>
            <a:endParaRPr kumimoji="1" lang="ja-JP" altLang="en-US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755576" y="1556792"/>
            <a:ext cx="7997512" cy="48965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kumimoji="1"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>
                <a:solidFill>
                  <a:schemeClr val="accent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活動</a:t>
            </a:r>
            <a:r>
              <a:rPr lang="en-US" altLang="zh-CN" sz="2400" dirty="0" smtClean="0">
                <a:solidFill>
                  <a:schemeClr val="accent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</a:t>
            </a:r>
            <a:r>
              <a:rPr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ja-JP" altLang="en-US" sz="2400" dirty="0">
                <a:latin typeface="NSimSun" panose="02010609030101010101" pitchFamily="49" charset="-122"/>
                <a:ea typeface="NSimSun" panose="02010609030101010101" pitchFamily="49" charset="-122"/>
              </a:rPr>
              <a:t>起立。老师说「前」就向前跳，说「後ろ」就向后跳</a:t>
            </a:r>
            <a:r>
              <a:rPr lang="ja-JP" altLang="en-US" sz="24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。</a:t>
            </a:r>
            <a:endParaRPr lang="ja-JP" altLang="en-US" sz="2400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chemeClr val="accent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活動</a:t>
            </a:r>
            <a:r>
              <a:rPr lang="en-US" altLang="zh-CN" sz="2400" dirty="0" smtClean="0">
                <a:solidFill>
                  <a:schemeClr val="accent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</a:t>
            </a:r>
            <a:r>
              <a:rPr lang="ja-JP" altLang="en-US" sz="24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和朋友一起玩</a:t>
            </a:r>
            <a:r>
              <a:rPr lang="ja-JP" altLang="en-US" sz="2400" dirty="0">
                <a:latin typeface="NSimSun" panose="02010609030101010101" pitchFamily="49" charset="-122"/>
                <a:ea typeface="NSimSun" panose="02010609030101010101" pitchFamily="49" charset="-122"/>
              </a:rPr>
              <a:t>的游戏</a:t>
            </a:r>
            <a:r>
              <a:rPr lang="ja-JP" altLang="en-US" sz="24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。围成一个圈</a:t>
            </a:r>
            <a:r>
              <a:rPr lang="ja-JP" altLang="en-US" sz="2400" dirty="0">
                <a:latin typeface="NSimSun" panose="02010609030101010101" pitchFamily="49" charset="-122"/>
                <a:ea typeface="NSimSun" panose="02010609030101010101" pitchFamily="49" charset="-122"/>
              </a:rPr>
              <a:t>。然后，再仿</a:t>
            </a:r>
            <a:r>
              <a:rPr lang="ja-JP" altLang="en-US" sz="24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照下面自我介绍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。</a:t>
            </a:r>
            <a:endParaRPr lang="en-US" altLang="ja-JP" sz="2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endParaRPr lang="en-US" altLang="ja-JP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endParaRPr lang="en-US" altLang="ja-JP" sz="2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endParaRPr lang="en-US" altLang="ja-JP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endParaRPr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chemeClr val="accent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活動</a:t>
            </a:r>
            <a:r>
              <a:rPr lang="en-US" altLang="zh-CN" sz="2400" dirty="0" smtClean="0">
                <a:solidFill>
                  <a:schemeClr val="accent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2400" dirty="0">
                <a:latin typeface="NSimSun" panose="02010609030101010101" pitchFamily="49" charset="-122"/>
                <a:ea typeface="NSimSun" panose="02010609030101010101" pitchFamily="49" charset="-122"/>
              </a:rPr>
              <a:t>做一做「～はどこですか」的游戏吧</a:t>
            </a:r>
            <a:r>
              <a:rPr lang="ja-JP" altLang="en-US" sz="24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。</a:t>
            </a:r>
            <a:endParaRPr lang="ja-JP" altLang="en-US" sz="2400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US" altLang="ja-JP" sz="2400" dirty="0">
                <a:latin typeface="NSimSun" panose="02010609030101010101" pitchFamily="49" charset="-122"/>
                <a:ea typeface="NSimSun" panose="02010609030101010101" pitchFamily="49" charset="-122"/>
              </a:rPr>
              <a:t>1. </a:t>
            </a:r>
            <a:r>
              <a:rPr lang="ja-JP" altLang="en-US" sz="2400" dirty="0">
                <a:latin typeface="NSimSun" panose="02010609030101010101" pitchFamily="49" charset="-122"/>
                <a:ea typeface="NSimSun" panose="02010609030101010101" pitchFamily="49" charset="-122"/>
              </a:rPr>
              <a:t>两人组成一组。</a:t>
            </a:r>
          </a:p>
          <a:p>
            <a:pPr marL="0" indent="0">
              <a:buNone/>
            </a:pPr>
            <a:r>
              <a:rPr lang="en-US" altLang="ja-JP" sz="2400" dirty="0">
                <a:latin typeface="NSimSun" panose="02010609030101010101" pitchFamily="49" charset="-122"/>
                <a:ea typeface="NSimSun" panose="02010609030101010101" pitchFamily="49" charset="-122"/>
              </a:rPr>
              <a:t>2. </a:t>
            </a:r>
            <a:r>
              <a:rPr lang="ja-JP" altLang="en-US" sz="2400" dirty="0">
                <a:latin typeface="NSimSun" panose="02010609030101010101" pitchFamily="49" charset="-122"/>
                <a:ea typeface="NSimSun" panose="02010609030101010101" pitchFamily="49" charset="-122"/>
              </a:rPr>
              <a:t>一个人先在下面的表格中画出物品。（不要让对方看见）</a:t>
            </a:r>
          </a:p>
          <a:p>
            <a:pPr marL="0" indent="0">
              <a:buNone/>
            </a:pPr>
            <a:r>
              <a:rPr lang="ja-JP" altLang="en-US" sz="24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　　铅笔</a:t>
            </a:r>
            <a:r>
              <a:rPr lang="ja-JP" altLang="en-US" sz="2400" dirty="0">
                <a:latin typeface="NSimSun" panose="02010609030101010101" pitchFamily="49" charset="-122"/>
                <a:ea typeface="NSimSun" panose="02010609030101010101" pitchFamily="49" charset="-122"/>
              </a:rPr>
              <a:t>、橡皮、自动铅笔、书、笔记本、杂志、包、手表、手机</a:t>
            </a:r>
          </a:p>
          <a:p>
            <a:pPr marL="0" indent="0">
              <a:buNone/>
            </a:pPr>
            <a:r>
              <a:rPr lang="en-US" altLang="ja-JP" sz="2400" dirty="0">
                <a:latin typeface="NSimSun" panose="02010609030101010101" pitchFamily="49" charset="-122"/>
                <a:ea typeface="NSimSun" panose="02010609030101010101" pitchFamily="49" charset="-122"/>
              </a:rPr>
              <a:t>3. </a:t>
            </a:r>
            <a:r>
              <a:rPr lang="ja-JP" altLang="en-US" sz="2400" dirty="0">
                <a:latin typeface="NSimSun" panose="02010609030101010101" pitchFamily="49" charset="-122"/>
                <a:ea typeface="NSimSun" panose="02010609030101010101" pitchFamily="49" charset="-122"/>
              </a:rPr>
              <a:t>另一个人仿照例句提问题，完成自己的表。（不要看对方的表</a:t>
            </a:r>
            <a:r>
              <a:rPr lang="ja-JP" altLang="en-US" sz="24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）</a:t>
            </a:r>
            <a:endParaRPr lang="ja-JP" altLang="en-US" sz="2400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（例）</a:t>
            </a:r>
            <a:r>
              <a:rPr lang="en-US" altLang="ja-JP" sz="21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A</a:t>
            </a:r>
            <a:r>
              <a:rPr lang="ja-JP" altLang="en-US" sz="21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：すみません</a:t>
            </a:r>
            <a:r>
              <a:rPr lang="ja-JP" altLang="en-US" sz="21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、</a:t>
            </a:r>
            <a:r>
              <a:rPr lang="ja-JP" altLang="en-US" sz="2100" u="sng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</a:t>
            </a:r>
            <a:r>
              <a:rPr lang="ja-JP" altLang="en-US" sz="21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は</a:t>
            </a:r>
            <a:r>
              <a:rPr lang="ja-JP" altLang="en-US" sz="21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どこですか？</a:t>
            </a:r>
          </a:p>
          <a:p>
            <a:pPr marL="0" indent="0">
              <a:buNone/>
            </a:pPr>
            <a:r>
              <a:rPr lang="ja-JP" altLang="en-US" sz="21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</a:t>
            </a:r>
            <a:r>
              <a:rPr lang="en-US" altLang="ja-JP" sz="21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B</a:t>
            </a:r>
            <a:r>
              <a:rPr lang="ja-JP" altLang="en-US" sz="21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：</a:t>
            </a:r>
            <a:r>
              <a:rPr lang="ja-JP" altLang="en-US" sz="2100" u="sng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</a:t>
            </a:r>
            <a:r>
              <a:rPr lang="ja-JP" altLang="en-US" sz="21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</a:t>
            </a:r>
            <a:r>
              <a:rPr lang="ja-JP" altLang="en-US" sz="2100" u="sng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2100" u="sng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</a:t>
            </a:r>
            <a:r>
              <a:rPr lang="ja-JP" altLang="en-US" sz="21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です</a:t>
            </a:r>
            <a:r>
              <a:rPr lang="ja-JP" altLang="en-US" sz="21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。</a:t>
            </a:r>
          </a:p>
          <a:p>
            <a:pPr marL="0" indent="0">
              <a:buNone/>
            </a:pPr>
            <a:r>
              <a:rPr lang="ja-JP" altLang="en-US" sz="21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</a:t>
            </a:r>
            <a:r>
              <a:rPr lang="en-US" altLang="ja-JP" sz="21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A</a:t>
            </a:r>
            <a:r>
              <a:rPr lang="ja-JP" altLang="en-US" sz="21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：ありがとう</a:t>
            </a:r>
            <a:r>
              <a:rPr lang="ja-JP" altLang="en-US" sz="21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ございます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。</a:t>
            </a:r>
          </a:p>
          <a:p>
            <a:pPr marL="0" indent="0">
              <a:buNone/>
            </a:pPr>
            <a:endParaRPr lang="en-US" altLang="ja-JP" sz="2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707904" y="673023"/>
            <a:ext cx="2016224" cy="648072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第</a:t>
            </a:r>
            <a:r>
              <a:rPr lang="ja-JP" altLang="en-US" sz="3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４</a:t>
            </a:r>
            <a:r>
              <a:rPr kumimoji="1" lang="ja-JP" altLang="en-US" sz="3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課</a:t>
            </a:r>
            <a:endParaRPr kumimoji="1" lang="ja-JP" altLang="en-US" sz="3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5" name="図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596558"/>
            <a:ext cx="734184" cy="827846"/>
          </a:xfrm>
          <a:prstGeom prst="rect">
            <a:avLst/>
          </a:prstGeom>
        </p:spPr>
      </p:pic>
      <p:pic>
        <p:nvPicPr>
          <p:cNvPr id="6" name="図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194" y="2615987"/>
            <a:ext cx="755774" cy="918017"/>
          </a:xfrm>
          <a:prstGeom prst="rect">
            <a:avLst/>
          </a:prstGeom>
        </p:spPr>
      </p:pic>
      <p:pic>
        <p:nvPicPr>
          <p:cNvPr id="7" name="図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132" y="2634149"/>
            <a:ext cx="755457" cy="899855"/>
          </a:xfrm>
          <a:prstGeom prst="rect">
            <a:avLst/>
          </a:prstGeom>
        </p:spPr>
      </p:pic>
      <p:sp>
        <p:nvSpPr>
          <p:cNvPr id="8" name="角丸四角形吹き出し 7"/>
          <p:cNvSpPr/>
          <p:nvPr/>
        </p:nvSpPr>
        <p:spPr>
          <a:xfrm>
            <a:off x="2411760" y="2537641"/>
            <a:ext cx="1080120" cy="606069"/>
          </a:xfrm>
          <a:prstGeom prst="wedgeRoundRectCallout">
            <a:avLst>
              <a:gd name="adj1" fmla="val -48642"/>
              <a:gd name="adj2" fmla="val 74464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エリン</a:t>
            </a:r>
            <a:endPara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です。</a:t>
            </a:r>
            <a:endParaRPr kumimoji="1" lang="ja-JP" altLang="en-US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4291667" y="2537641"/>
            <a:ext cx="1512168" cy="755106"/>
          </a:xfrm>
          <a:prstGeom prst="wedgeRoundRectCallout">
            <a:avLst>
              <a:gd name="adj1" fmla="val -48642"/>
              <a:gd name="adj2" fmla="val 74464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エリンの</a:t>
            </a:r>
            <a:endPara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隣の咲です。</a:t>
            </a:r>
            <a:endParaRPr kumimoji="1" lang="ja-JP" altLang="en-US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6876256" y="2537641"/>
            <a:ext cx="2088232" cy="886763"/>
          </a:xfrm>
          <a:prstGeom prst="wedgeRoundRectCallout">
            <a:avLst>
              <a:gd name="adj1" fmla="val -54752"/>
              <a:gd name="adj2" fmla="val 57678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エリンちゃんの</a:t>
            </a:r>
            <a:endParaRPr kumimoji="1" lang="en-US" altLang="ja-JP" dirty="0" smtClean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隣の咲の隣の</a:t>
            </a:r>
            <a:endParaRPr kumimoji="1" lang="en-US" altLang="ja-JP" dirty="0" smtClean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ctr"/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健太</a:t>
            </a:r>
            <a:r>
              <a:rPr kumimoji="1" lang="ja-JP" altLang="en-US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です。</a:t>
            </a:r>
            <a:endParaRPr kumimoji="1" lang="ja-JP" altLang="en-US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711903"/>
              </p:ext>
            </p:extLst>
          </p:nvPr>
        </p:nvGraphicFramePr>
        <p:xfrm>
          <a:off x="5436096" y="5504796"/>
          <a:ext cx="3384375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125"/>
                <a:gridCol w="1128125"/>
                <a:gridCol w="1128125"/>
              </a:tblGrid>
              <a:tr h="374184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38897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388972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pic>
        <p:nvPicPr>
          <p:cNvPr id="1027" name="図 3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589" y="5926841"/>
            <a:ext cx="864096" cy="30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正方形/長方形 13"/>
          <p:cNvSpPr/>
          <p:nvPr/>
        </p:nvSpPr>
        <p:spPr>
          <a:xfrm>
            <a:off x="714771" y="1395028"/>
            <a:ext cx="6841664" cy="4942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0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Can-do</a:t>
            </a:r>
            <a:r>
              <a:rPr lang="ja-JP" altLang="en-US" sz="20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目標</a:t>
            </a:r>
            <a:r>
              <a:rPr lang="ja-JP" altLang="en-US" sz="2000" dirty="0" smtClean="0">
                <a:solidFill>
                  <a:srgbClr val="00B0F0"/>
                </a:solidFill>
              </a:rPr>
              <a:t>：</a:t>
            </a:r>
            <a:r>
              <a:rPr lang="zh-CN" altLang="en-US" sz="2000" b="1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能够询问和</a:t>
            </a:r>
            <a:r>
              <a:rPr lang="zh-CN" altLang="en-US" sz="20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回答商店</a:t>
            </a:r>
            <a:r>
              <a:rPr lang="zh-CN" altLang="en-US" sz="2000" b="1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，家里</a:t>
            </a:r>
            <a:r>
              <a:rPr lang="zh-CN" altLang="en-US" sz="20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物品的地点</a:t>
            </a:r>
            <a:r>
              <a:rPr lang="zh-CN" altLang="en-US" sz="2000" b="1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ja-JP" sz="2000" b="1" dirty="0" smtClean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6486101" y="254825"/>
            <a:ext cx="2085167" cy="1062372"/>
          </a:xfrm>
          <a:prstGeom prst="wedgeRoundRectCallout">
            <a:avLst>
              <a:gd name="adj1" fmla="val 44272"/>
              <a:gd name="adj2" fmla="val 7252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Can-do</a:t>
            </a:r>
            <a:r>
              <a:rPr lang="ja-JP" altLang="en-US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目標達成に必要な表現を</a:t>
            </a:r>
            <a:endParaRPr lang="en-US" altLang="ja-JP" dirty="0" smtClean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楽しく練習します。</a:t>
            </a:r>
            <a:endParaRPr kumimoji="1" lang="en-US" altLang="ja-JP" b="1" dirty="0" smtClean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056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ジャパネスク">
  <a:themeElements>
    <a:clrScheme name="ジャパネスク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ジャパネスク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ジャパネス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1749</TotalTime>
  <Words>920</Words>
  <Application>Microsoft Office PowerPoint</Application>
  <PresentationFormat>画面に合わせる (4:3)</PresentationFormat>
  <Paragraphs>312</Paragraphs>
  <Slides>20</Slides>
  <Notes>17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ジャパネスク</vt:lpstr>
      <vt:lpstr>艾琳学日语</vt:lpstr>
      <vt:lpstr>PowerPoint プレゼンテーション</vt:lpstr>
      <vt:lpstr>艾琳学日语 第二外国語授業での使用例</vt:lpstr>
      <vt:lpstr>『艾琳学日语』が考える日本語教育</vt:lpstr>
      <vt:lpstr>①課題遂行 </vt:lpstr>
      <vt:lpstr>①課題遂行 </vt:lpstr>
      <vt:lpstr>①課題遂行 </vt:lpstr>
      <vt:lpstr>①課題遂行</vt:lpstr>
      <vt:lpstr>①課題遂行 　 活動　例１：</vt:lpstr>
      <vt:lpstr>①課題遂行 　 活動　例２：</vt:lpstr>
      <vt:lpstr>①課題遂行 　 活動　例３：応用編</vt:lpstr>
      <vt:lpstr>      ①課題遂行 　 活動　例４：応用編</vt:lpstr>
      <vt:lpstr>      ①課題遂行 　 活動　例５：応用編</vt:lpstr>
      <vt:lpstr>　</vt:lpstr>
      <vt:lpstr>②異文化理解能力の育成</vt:lpstr>
      <vt:lpstr>②異文化理解能力の育成 文化　活動例１：</vt:lpstr>
      <vt:lpstr>②異文化理解能力の育成 文化　活動例２：</vt:lpstr>
      <vt:lpstr>②異文化理解能力の育成 　 実際にDVDを見た生徒の感想</vt:lpstr>
      <vt:lpstr>文　字(平仮名・片仮名)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艾琳学日语</dc:title>
  <dc:creator>DELL</dc:creator>
  <cp:lastModifiedBy>DELL</cp:lastModifiedBy>
  <cp:revision>131</cp:revision>
  <cp:lastPrinted>2013-05-17T04:44:10Z</cp:lastPrinted>
  <dcterms:created xsi:type="dcterms:W3CDTF">2013-05-15T01:57:55Z</dcterms:created>
  <dcterms:modified xsi:type="dcterms:W3CDTF">2014-01-07T07:21:11Z</dcterms:modified>
</cp:coreProperties>
</file>